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8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0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1.xml" ContentType="application/vnd.openxmlformats-officedocument.theme+xml"/>
  <Override PartName="/ppt/slideLayouts/slideLayout52.xml" ContentType="application/vnd.openxmlformats-officedocument.presentationml.slideLayout+xml"/>
  <Override PartName="/ppt/theme/theme12.xml" ContentType="application/vnd.openxmlformats-officedocument.theme+xml"/>
  <Override PartName="/ppt/slideLayouts/slideLayout5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4"/>
    <p:sldMasterId id="2147483695" r:id="rId5"/>
    <p:sldMasterId id="2147483935" r:id="rId6"/>
    <p:sldMasterId id="2147483916" r:id="rId7"/>
    <p:sldMasterId id="2147483940" r:id="rId8"/>
    <p:sldMasterId id="2147483926" r:id="rId9"/>
    <p:sldMasterId id="2147483952" r:id="rId10"/>
    <p:sldMasterId id="2147483955" r:id="rId11"/>
    <p:sldMasterId id="2147483981" r:id="rId12"/>
    <p:sldMasterId id="2147484001" r:id="rId13"/>
    <p:sldMasterId id="2147484130" r:id="rId14"/>
    <p:sldMasterId id="2147484055" r:id="rId15"/>
    <p:sldMasterId id="2147484136" r:id="rId16"/>
  </p:sldMasterIdLst>
  <p:notesMasterIdLst>
    <p:notesMasterId r:id="rId42"/>
  </p:notesMasterIdLst>
  <p:sldIdLst>
    <p:sldId id="926" r:id="rId17"/>
    <p:sldId id="1609" r:id="rId18"/>
    <p:sldId id="1543" r:id="rId19"/>
    <p:sldId id="1033" r:id="rId20"/>
    <p:sldId id="1562" r:id="rId21"/>
    <p:sldId id="258" r:id="rId22"/>
    <p:sldId id="934" r:id="rId23"/>
    <p:sldId id="256" r:id="rId24"/>
    <p:sldId id="1694" r:id="rId25"/>
    <p:sldId id="295" r:id="rId26"/>
    <p:sldId id="935" r:id="rId27"/>
    <p:sldId id="1034" r:id="rId28"/>
    <p:sldId id="1692" r:id="rId29"/>
    <p:sldId id="1035" r:id="rId30"/>
    <p:sldId id="1036" r:id="rId31"/>
    <p:sldId id="933" r:id="rId32"/>
    <p:sldId id="929" r:id="rId33"/>
    <p:sldId id="789" r:id="rId34"/>
    <p:sldId id="791" r:id="rId35"/>
    <p:sldId id="931" r:id="rId36"/>
    <p:sldId id="1564" r:id="rId37"/>
    <p:sldId id="1021" r:id="rId38"/>
    <p:sldId id="1567" r:id="rId39"/>
    <p:sldId id="1575" r:id="rId40"/>
    <p:sldId id="922" r:id="rId41"/>
  </p:sldIdLst>
  <p:sldSz cx="9144000" cy="5143500" type="screen16x9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ønnevik, Pål Kristen" initials="RPK" lastIdx="2" clrIdx="0">
    <p:extLst>
      <p:ext uri="{19B8F6BF-5375-455C-9EA6-DF929625EA0E}">
        <p15:presenceInfo xmlns:p15="http://schemas.microsoft.com/office/powerpoint/2012/main" userId="S::PalKristen.Ronnevik@idrettsforbundet.no::9961ba7f-aa4e-4029-99a7-b261b267769d" providerId="AD"/>
      </p:ext>
    </p:extLst>
  </p:cmAuthor>
  <p:cmAuthor id="2" name="Christian Sommerfelt" initials="CS" lastIdx="1" clrIdx="1">
    <p:extLst>
      <p:ext uri="{19B8F6BF-5375-455C-9EA6-DF929625EA0E}">
        <p15:presenceInfo xmlns:p15="http://schemas.microsoft.com/office/powerpoint/2012/main" userId="S::Christian.Sommerfelt@idrettsforbundet.no::216f2382-0230-42d3-acfb-612d874bc5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E24"/>
    <a:srgbClr val="0370C3"/>
    <a:srgbClr val="434BB5"/>
    <a:srgbClr val="7418A7"/>
    <a:srgbClr val="1A9BA1"/>
    <a:srgbClr val="001F4D"/>
    <a:srgbClr val="FE3E00"/>
    <a:srgbClr val="0078D7"/>
    <a:srgbClr val="FE3A00"/>
    <a:srgbClr val="EE41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23" autoAdjust="0"/>
  </p:normalViewPr>
  <p:slideViewPr>
    <p:cSldViewPr snapToGrid="0">
      <p:cViewPr varScale="1">
        <p:scale>
          <a:sx n="151" d="100"/>
          <a:sy n="151" d="100"/>
        </p:scale>
        <p:origin x="108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merfelt, Christian" userId="216f2382-0230-42d3-acfb-612d874bc5b8" providerId="ADAL" clId="{916AB97F-DE98-45A7-AB51-52FA66558B2A}"/>
    <pc:docChg chg="modSld">
      <pc:chgData name="Sommerfelt, Christian" userId="216f2382-0230-42d3-acfb-612d874bc5b8" providerId="ADAL" clId="{916AB97F-DE98-45A7-AB51-52FA66558B2A}" dt="2020-01-22T12:59:50.477" v="9" actId="20577"/>
      <pc:docMkLst>
        <pc:docMk/>
      </pc:docMkLst>
      <pc:sldChg chg="modSp">
        <pc:chgData name="Sommerfelt, Christian" userId="216f2382-0230-42d3-acfb-612d874bc5b8" providerId="ADAL" clId="{916AB97F-DE98-45A7-AB51-52FA66558B2A}" dt="2020-01-22T12:59:50.477" v="9" actId="20577"/>
        <pc:sldMkLst>
          <pc:docMk/>
          <pc:sldMk cId="1594311557" sldId="926"/>
        </pc:sldMkLst>
        <pc:spChg chg="mod">
          <ac:chgData name="Sommerfelt, Christian" userId="216f2382-0230-42d3-acfb-612d874bc5b8" providerId="ADAL" clId="{916AB97F-DE98-45A7-AB51-52FA66558B2A}" dt="2020-01-22T12:59:50.477" v="9" actId="20577"/>
          <ac:spMkLst>
            <pc:docMk/>
            <pc:sldMk cId="1594311557" sldId="926"/>
            <ac:spMk id="1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43F589A-B22E-4F91-8AD9-190B1AC8EDCF}" type="datetimeFigureOut">
              <a:rPr lang="nb-NO"/>
              <a:pPr>
                <a:defRPr/>
              </a:pPr>
              <a:t>12.09.2020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BA23742-51E1-48F2-9D26-22282FA8CBE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83710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lassholder for lysbilde 1">
            <a:extLst>
              <a:ext uri="{FF2B5EF4-FFF2-40B4-BE49-F238E27FC236}">
                <a16:creationId xmlns:a16="http://schemas.microsoft.com/office/drawing/2014/main" id="{DE8FFC04-98F1-4D2B-A204-4EB61594FC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Plassholder for notater 2">
            <a:extLst>
              <a:ext uri="{FF2B5EF4-FFF2-40B4-BE49-F238E27FC236}">
                <a16:creationId xmlns:a16="http://schemas.microsoft.com/office/drawing/2014/main" id="{69287213-3914-42DC-9E3D-5F75A458D8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890862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20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A23742-51E1-48F2-9D26-22282FA8CBE7}" type="slidenum">
              <a:rPr kumimoji="0" lang="nb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898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604525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14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233714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15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527144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24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175721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81252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899592" y="3381840"/>
            <a:ext cx="2952328" cy="270030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2445736"/>
            <a:ext cx="4680520" cy="37804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Plassholder for tekst 12"/>
          <p:cNvSpPr>
            <a:spLocks noGrp="1"/>
          </p:cNvSpPr>
          <p:nvPr>
            <p:ph type="body" sz="quarter" idx="13"/>
          </p:nvPr>
        </p:nvSpPr>
        <p:spPr>
          <a:xfrm>
            <a:off x="899592" y="2859782"/>
            <a:ext cx="4679950" cy="37804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25023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203325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997111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624215" cy="2636008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1203325"/>
            <a:ext cx="6264796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26491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264696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84951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192688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ilde 3"/>
          <p:cNvSpPr>
            <a:spLocks noGrp="1"/>
          </p:cNvSpPr>
          <p:nvPr>
            <p:ph type="pic" sz="quarter" idx="12"/>
          </p:nvPr>
        </p:nvSpPr>
        <p:spPr>
          <a:xfrm>
            <a:off x="4644008" y="1959682"/>
            <a:ext cx="3600000" cy="2628292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09938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0" y="1203598"/>
            <a:ext cx="4103688" cy="702078"/>
          </a:xfrm>
          <a:prstGeom prst="rect">
            <a:avLst/>
          </a:prstGeom>
        </p:spPr>
        <p:txBody>
          <a:bodyPr/>
          <a:lstStyle>
            <a:lvl1pPr algn="l">
              <a:defRPr sz="2400" b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5976" cy="4587974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4572000" y="1905676"/>
            <a:ext cx="4103688" cy="2682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594569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203325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624215" cy="2636008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1203325"/>
            <a:ext cx="6264796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264696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192688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ilde 3"/>
          <p:cNvSpPr>
            <a:spLocks noGrp="1"/>
          </p:cNvSpPr>
          <p:nvPr>
            <p:ph type="pic" sz="quarter" idx="12"/>
          </p:nvPr>
        </p:nvSpPr>
        <p:spPr>
          <a:xfrm>
            <a:off x="4644008" y="1959682"/>
            <a:ext cx="3600000" cy="2628292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2697764"/>
            <a:ext cx="4680520" cy="37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23119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0" y="1203598"/>
            <a:ext cx="4103688" cy="702078"/>
          </a:xfrm>
          <a:prstGeom prst="rect">
            <a:avLst/>
          </a:prstGeom>
        </p:spPr>
        <p:txBody>
          <a:bodyPr/>
          <a:lstStyle>
            <a:lvl1pPr algn="l">
              <a:defRPr sz="2400" b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5976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4572000" y="1905676"/>
            <a:ext cx="4103688" cy="29703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899592" y="3381840"/>
            <a:ext cx="2952328" cy="270030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2445736"/>
            <a:ext cx="4680520" cy="37804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Plassholder for tekst 12"/>
          <p:cNvSpPr>
            <a:spLocks noGrp="1"/>
          </p:cNvSpPr>
          <p:nvPr>
            <p:ph type="body" sz="quarter" idx="13"/>
          </p:nvPr>
        </p:nvSpPr>
        <p:spPr>
          <a:xfrm>
            <a:off x="899592" y="2859782"/>
            <a:ext cx="4679950" cy="37804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649274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24128" y="3291830"/>
            <a:ext cx="2962672" cy="936104"/>
          </a:xfrm>
          <a:prstGeom prst="rect">
            <a:avLst/>
          </a:prstGeom>
        </p:spPr>
        <p:txBody>
          <a:bodyPr anchor="b"/>
          <a:lstStyle>
            <a:lvl1pPr algn="l">
              <a:defRPr sz="2400" b="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08104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211151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65187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906433" y="3867894"/>
            <a:ext cx="6257956" cy="936104"/>
          </a:xfrm>
          <a:prstGeom prst="rect">
            <a:avLst/>
          </a:prstGeom>
        </p:spPr>
        <p:txBody>
          <a:bodyPr anchor="t"/>
          <a:lstStyle>
            <a:lvl1pPr algn="l">
              <a:defRPr sz="2400" b="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7984257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237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/>
          <p:cNvSpPr txBox="1"/>
          <p:nvPr userDrawn="1"/>
        </p:nvSpPr>
        <p:spPr>
          <a:xfrm>
            <a:off x="468000" y="4840002"/>
            <a:ext cx="158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0CFB31E-FFF7-4BB9-9386-E191AF8DE6CF}" type="datetime4">
              <a:rPr lang="nb-NO" sz="60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rPr>
              <a:pPr/>
              <a:t>12. september 2020</a:t>
            </a:fld>
            <a:endParaRPr lang="nb-NO" sz="60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</p:txBody>
      </p:sp>
      <p:sp>
        <p:nvSpPr>
          <p:cNvPr id="11" name="TekstSylinder 10"/>
          <p:cNvSpPr txBox="1"/>
          <p:nvPr userDrawn="1"/>
        </p:nvSpPr>
        <p:spPr>
          <a:xfrm>
            <a:off x="3636000" y="4841100"/>
            <a:ext cx="158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41455D8-1C59-4B02-8E96-9D3B5583C48B}" type="slidenum">
              <a:rPr lang="nb-NO" sz="60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rPr>
              <a:pPr/>
              <a:t>‹#›</a:t>
            </a:fld>
            <a:endParaRPr lang="nb-NO" sz="60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</p:txBody>
      </p:sp>
      <p:sp>
        <p:nvSpPr>
          <p:cNvPr id="12" name="TekstSylinder 11"/>
          <p:cNvSpPr txBox="1"/>
          <p:nvPr userDrawn="1"/>
        </p:nvSpPr>
        <p:spPr>
          <a:xfrm>
            <a:off x="7236000" y="4841100"/>
            <a:ext cx="1332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" baseline="0">
                <a:solidFill>
                  <a:srgbClr val="4D4D4D"/>
                </a:solidFill>
                <a:latin typeface="Georgia" pitchFamily="18" charset="0"/>
              </a:rPr>
              <a:t>© Norges idrettsforbund</a:t>
            </a:r>
          </a:p>
        </p:txBody>
      </p:sp>
      <p:sp>
        <p:nvSpPr>
          <p:cNvPr id="13" name="Tittel 1"/>
          <p:cNvSpPr>
            <a:spLocks noGrp="1"/>
          </p:cNvSpPr>
          <p:nvPr>
            <p:ph type="ctrTitle"/>
          </p:nvPr>
        </p:nvSpPr>
        <p:spPr>
          <a:xfrm>
            <a:off x="1476000" y="1439100"/>
            <a:ext cx="67536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100" baseline="0">
                <a:solidFill>
                  <a:srgbClr val="4D4D4D"/>
                </a:solidFill>
                <a:latin typeface="Georgia" pitchFamily="18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4" name="Undertittel 2"/>
          <p:cNvSpPr>
            <a:spLocks noGrp="1"/>
          </p:cNvSpPr>
          <p:nvPr>
            <p:ph type="subTitle" idx="1"/>
          </p:nvPr>
        </p:nvSpPr>
        <p:spPr>
          <a:xfrm>
            <a:off x="1476000" y="2303100"/>
            <a:ext cx="6768408" cy="19968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4D4D4D"/>
                </a:solidFill>
                <a:latin typeface="Georgia" pitchFamily="18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cxnSp>
        <p:nvCxnSpPr>
          <p:cNvPr id="15" name="Rett linje 14"/>
          <p:cNvCxnSpPr/>
          <p:nvPr userDrawn="1"/>
        </p:nvCxnSpPr>
        <p:spPr>
          <a:xfrm>
            <a:off x="0" y="4840002"/>
            <a:ext cx="9144000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 userDrawn="1"/>
        </p:nvCxnSpPr>
        <p:spPr>
          <a:xfrm>
            <a:off x="0" y="5002020"/>
            <a:ext cx="9144000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245949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>
            <a:spLocks noChangeArrowheads="1"/>
          </p:cNvSpPr>
          <p:nvPr userDrawn="1"/>
        </p:nvSpPr>
        <p:spPr bwMode="auto">
          <a:xfrm>
            <a:off x="323850" y="4786313"/>
            <a:ext cx="7921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954F5545-ADEF-431B-95A5-EF6063BC3024}" type="slidenum">
              <a:rPr lang="nb-NO" altLang="nb-NO" sz="800" smtClean="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>
                <a:defRPr/>
              </a:pPr>
              <a:t>‹#›</a:t>
            </a:fld>
            <a:endParaRPr lang="nb-NO" altLang="nb-NO" sz="800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53648"/>
            <a:ext cx="3600400" cy="3024336"/>
          </a:xfrm>
          <a:prstGeom prst="rect">
            <a:avLst/>
          </a:prstGeom>
        </p:spPr>
        <p:txBody>
          <a:bodyPr/>
          <a:lstStyle>
            <a:lvl1pPr marL="269875" indent="-269875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653648"/>
            <a:ext cx="3600400" cy="3024336"/>
          </a:xfrm>
          <a:prstGeom prst="rect">
            <a:avLst/>
          </a:prstGeom>
        </p:spPr>
        <p:txBody>
          <a:bodyPr/>
          <a:lstStyle>
            <a:lvl1pPr marL="269875" indent="-269875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897564"/>
            <a:ext cx="5760640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0" baseline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464403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>
            <a:spLocks noChangeArrowheads="1"/>
          </p:cNvSpPr>
          <p:nvPr userDrawn="1"/>
        </p:nvSpPr>
        <p:spPr bwMode="auto">
          <a:xfrm>
            <a:off x="323850" y="4786313"/>
            <a:ext cx="7921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2FD89339-0F1B-43A6-AA80-D89B2F48723F}" type="slidenum">
              <a:rPr lang="nb-NO" altLang="nb-NO" sz="800" smtClean="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>
                <a:defRPr/>
              </a:pPr>
              <a:t>‹#›</a:t>
            </a:fld>
            <a:endParaRPr lang="nb-NO" altLang="nb-NO" sz="800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53648"/>
            <a:ext cx="7272808" cy="2808312"/>
          </a:xfrm>
          <a:prstGeom prst="rect">
            <a:avLst/>
          </a:prstGeom>
        </p:spPr>
        <p:txBody>
          <a:bodyPr/>
          <a:lstStyle>
            <a:lvl1pPr marL="269875" indent="-269875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897564"/>
            <a:ext cx="5760640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 baseline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811967325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1059582"/>
            <a:ext cx="5256584" cy="702078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492500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3635897" y="1761660"/>
            <a:ext cx="5257279" cy="307823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187906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497242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 algn="l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 algn="l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 algn="l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195882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>
          <a:xfrm>
            <a:off x="3124200" y="4767263"/>
            <a:ext cx="2916000" cy="209615"/>
          </a:xfrm>
        </p:spPr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00691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2517744"/>
            <a:ext cx="4680520" cy="37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7276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4DE3C1F-F3FD-451E-874D-94B0DD909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D5BAC2-3B72-4B78-95CA-5DAD93236BC0}" type="datetimeFigureOut">
              <a:rPr lang="nb-NO"/>
              <a:pPr>
                <a:defRPr/>
              </a:pPr>
              <a:t>12.09.2020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80F699-0072-47C7-937B-268517719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1CAA78B-163D-4B93-AE0B-92A7EB03B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9063E45-C84B-4A19-95D6-465CF70693C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62396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624215" cy="2636008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1203325"/>
            <a:ext cx="6264796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940266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24128" y="3291830"/>
            <a:ext cx="2962672" cy="936104"/>
          </a:xfrm>
          <a:prstGeom prst="rect">
            <a:avLst/>
          </a:prstGeom>
        </p:spPr>
        <p:txBody>
          <a:bodyPr anchor="b"/>
          <a:lstStyle>
            <a:lvl1pPr algn="l">
              <a:defRPr sz="2400" b="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08104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393673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EC7B1E7-3AA2-465B-BADA-05CE46B5F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3F2-D9AC-42CC-8CAE-01FADFA3B32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32BC442-8E91-4E01-B799-992AB1167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EAEA9EE-98A5-4E66-8FC7-6BF84B6DF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6EAAA-2E42-45C9-8050-C7436D881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271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>
            <a:spLocks noChangeArrowheads="1"/>
          </p:cNvSpPr>
          <p:nvPr userDrawn="1"/>
        </p:nvSpPr>
        <p:spPr bwMode="auto">
          <a:xfrm>
            <a:off x="323852" y="4786314"/>
            <a:ext cx="7921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954F5545-ADEF-431B-95A5-EF6063BC3024}" type="slidenum">
              <a:rPr lang="nb-NO" altLang="nb-NO" sz="800" smtClean="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>
                <a:defRPr/>
              </a:pPr>
              <a:t>‹#›</a:t>
            </a:fld>
            <a:endParaRPr lang="nb-NO" altLang="nb-NO" sz="800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53648"/>
            <a:ext cx="3600400" cy="3024336"/>
          </a:xfrm>
          <a:prstGeom prst="rect">
            <a:avLst/>
          </a:prstGeom>
        </p:spPr>
        <p:txBody>
          <a:bodyPr/>
          <a:lstStyle>
            <a:lvl1pPr marL="269794" indent="-269794">
              <a:defRPr sz="2399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461" indent="-171399">
              <a:buFont typeface="Arial" pitchFamily="34" charset="0"/>
              <a:buChar char="•"/>
              <a:defRPr sz="1999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049" indent="-253924">
              <a:defRPr sz="1999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004" indent="-242815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370" indent="-230119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653648"/>
            <a:ext cx="3600400" cy="3024336"/>
          </a:xfrm>
          <a:prstGeom prst="rect">
            <a:avLst/>
          </a:prstGeom>
        </p:spPr>
        <p:txBody>
          <a:bodyPr/>
          <a:lstStyle>
            <a:lvl1pPr marL="269794" indent="-269794">
              <a:defRPr sz="2399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461" indent="-171399">
              <a:buFont typeface="Arial" pitchFamily="34" charset="0"/>
              <a:buChar char="•"/>
              <a:defRPr sz="1999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049" indent="-253924">
              <a:defRPr sz="1999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004" indent="-242815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370" indent="-230119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897565"/>
            <a:ext cx="5760640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99" b="0" baseline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488824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>
            <a:spLocks noChangeArrowheads="1"/>
          </p:cNvSpPr>
          <p:nvPr userDrawn="1"/>
        </p:nvSpPr>
        <p:spPr bwMode="auto">
          <a:xfrm>
            <a:off x="323852" y="4786314"/>
            <a:ext cx="7921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2FD89339-0F1B-43A6-AA80-D89B2F48723F}" type="slidenum">
              <a:rPr lang="nb-NO" altLang="nb-NO" sz="800" smtClean="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>
                <a:defRPr/>
              </a:pPr>
              <a:t>‹#›</a:t>
            </a:fld>
            <a:endParaRPr lang="nb-NO" altLang="nb-NO" sz="800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53649"/>
            <a:ext cx="7272808" cy="2808312"/>
          </a:xfrm>
          <a:prstGeom prst="rect">
            <a:avLst/>
          </a:prstGeom>
        </p:spPr>
        <p:txBody>
          <a:bodyPr/>
          <a:lstStyle>
            <a:lvl1pPr marL="269794" indent="-269794">
              <a:defRPr sz="2399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748" indent="-258685">
              <a:buFont typeface="Arial" pitchFamily="34" charset="0"/>
              <a:buChar char="•"/>
              <a:defRPr sz="1999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049" indent="-253924">
              <a:defRPr sz="1999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004" indent="-242815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370" indent="-230119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897564"/>
            <a:ext cx="5760640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799" b="0" baseline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468047255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1059582"/>
            <a:ext cx="5256584" cy="702078"/>
          </a:xfrm>
          <a:prstGeom prst="rect">
            <a:avLst/>
          </a:prstGeom>
        </p:spPr>
        <p:txBody>
          <a:bodyPr/>
          <a:lstStyle>
            <a:lvl1pPr algn="l">
              <a:defRPr sz="2799" b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492500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3635899" y="1761660"/>
            <a:ext cx="5257279" cy="3078232"/>
          </a:xfrm>
          <a:prstGeom prst="rect">
            <a:avLst/>
          </a:prstGeom>
        </p:spPr>
        <p:txBody>
          <a:bodyPr/>
          <a:lstStyle>
            <a:lvl1pPr>
              <a:defRPr sz="2399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>
              <a:buFont typeface="Arial" pitchFamily="34" charset="0"/>
              <a:buChar char="•"/>
              <a:defRPr sz="1999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>
              <a:buFont typeface="Arial" pitchFamily="34" charset="0"/>
              <a:buChar char="•"/>
              <a:defRPr sz="1999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>
              <a:buFont typeface="Arial" pitchFamily="34" charset="0"/>
              <a:buChar char="•"/>
              <a:defRPr sz="1999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>
              <a:buFont typeface="Arial" pitchFamily="34" charset="0"/>
              <a:buChar char="•"/>
              <a:defRPr sz="1999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833035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913053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899592" y="3111811"/>
            <a:ext cx="2952328" cy="2700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lvl="0"/>
            <a:endParaRPr lang="nb-NO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2247715"/>
            <a:ext cx="4680520" cy="37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9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nb-NO"/>
          </a:p>
        </p:txBody>
      </p:sp>
      <p:sp>
        <p:nvSpPr>
          <p:cNvPr id="19" name="Plassholder for tekst 12"/>
          <p:cNvSpPr>
            <a:spLocks noGrp="1"/>
          </p:cNvSpPr>
          <p:nvPr>
            <p:ph type="body" sz="quarter" idx="13"/>
          </p:nvPr>
        </p:nvSpPr>
        <p:spPr>
          <a:xfrm>
            <a:off x="899592" y="2625757"/>
            <a:ext cx="4679950" cy="37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9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6382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195882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>
          <a:xfrm>
            <a:off x="3124200" y="4767263"/>
            <a:ext cx="2916000" cy="209615"/>
          </a:xfrm>
        </p:spPr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298486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5" y="87475"/>
            <a:ext cx="8280399" cy="7566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68315" y="4785996"/>
            <a:ext cx="790575" cy="135000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Side </a:t>
            </a:r>
            <a:fld id="{6CA168A9-9E77-41BF-9769-C23ACF85BEDF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39" y="4785996"/>
            <a:ext cx="3960000" cy="135000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30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50000" y="776936"/>
            <a:ext cx="8244039" cy="845623"/>
          </a:xfrm>
        </p:spPr>
        <p:txBody>
          <a:bodyPr anchor="t"/>
          <a:lstStyle>
            <a:lvl1pPr>
              <a:defRPr/>
            </a:lvl1pPr>
          </a:lstStyle>
          <a:p>
            <a:r>
              <a:rPr lang="nb-NO" noProof="0"/>
              <a:t>Klikk for å legge til</a:t>
            </a:r>
            <a:br>
              <a:rPr lang="nb-NO" noProof="0"/>
            </a:br>
            <a:r>
              <a:rPr lang="nb-NO" noProof="0"/>
              <a:t>en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49961" y="1866324"/>
            <a:ext cx="8244039" cy="2542475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DC95F-CC9E-42B9-BFE4-A015B12872CC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450000" y="343122"/>
            <a:ext cx="7070940" cy="2738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rgbClr val="AFAFAF"/>
                </a:solidFill>
                <a:latin typeface="+mj-lt"/>
              </a:defRPr>
            </a:lvl1pPr>
          </a:lstStyle>
          <a:p>
            <a:pPr lvl="0"/>
            <a:r>
              <a:rPr lang="nb-NO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20610745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203325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3620800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624215" cy="2636008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1203325"/>
            <a:ext cx="6264796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8846584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264696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067569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192688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ilde 3"/>
          <p:cNvSpPr>
            <a:spLocks noGrp="1"/>
          </p:cNvSpPr>
          <p:nvPr>
            <p:ph type="pic" sz="quarter" idx="12"/>
          </p:nvPr>
        </p:nvSpPr>
        <p:spPr>
          <a:xfrm>
            <a:off x="4644008" y="1959682"/>
            <a:ext cx="3600000" cy="2628292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469336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0" y="1203598"/>
            <a:ext cx="4103688" cy="702078"/>
          </a:xfrm>
          <a:prstGeom prst="rect">
            <a:avLst/>
          </a:prstGeom>
        </p:spPr>
        <p:txBody>
          <a:bodyPr/>
          <a:lstStyle>
            <a:lvl1pPr algn="l">
              <a:defRPr sz="2400" b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5976" cy="4587974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4572000" y="1905676"/>
            <a:ext cx="4103688" cy="2682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4712249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A70D29-2D1C-4F6C-A781-E4D68AE9E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EA36472-F071-40ED-8057-4AE187B198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A95BB23-8334-4173-943E-72A5A4E8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937BB91-E1DC-481D-A637-15666D52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234312-0860-4889-B17B-9A5484E9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BF65D4A-93E3-4DCB-B0DE-B274673974B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39356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AA7D3-4A30-472B-BF77-F20C168E345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2290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086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85900"/>
            <a:ext cx="7772400" cy="2914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CD510-8FE9-492A-8426-1D356864E08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019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264796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3"/>
          </p:nvPr>
        </p:nvSpPr>
        <p:spPr>
          <a:xfrm>
            <a:off x="3124200" y="4767263"/>
            <a:ext cx="2916000" cy="209615"/>
          </a:xfrm>
        </p:spPr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789765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 userDrawn="1">
          <p15:clr>
            <a:srgbClr val="FBAE40"/>
          </p15:clr>
        </p15:guide>
        <p15:guide id="2" pos="567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>
            <a:spLocks noChangeArrowheads="1"/>
          </p:cNvSpPr>
          <p:nvPr userDrawn="1"/>
        </p:nvSpPr>
        <p:spPr bwMode="auto">
          <a:xfrm>
            <a:off x="323851" y="4786314"/>
            <a:ext cx="7921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2FD89339-0F1B-43A6-AA80-D89B2F48723F}" type="slidenum">
              <a:rPr lang="nb-NO" altLang="nb-NO" sz="800" smtClean="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>
                <a:defRPr/>
              </a:pPr>
              <a:t>‹#›</a:t>
            </a:fld>
            <a:endParaRPr lang="nb-NO" altLang="nb-NO" sz="800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53648"/>
            <a:ext cx="7272808" cy="2808312"/>
          </a:xfrm>
          <a:prstGeom prst="rect">
            <a:avLst/>
          </a:prstGeom>
        </p:spPr>
        <p:txBody>
          <a:bodyPr/>
          <a:lstStyle>
            <a:lvl1pPr marL="269868" indent="-269868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45" indent="-258757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371" indent="-253994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48" indent="-242882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37" indent="-230183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897564"/>
            <a:ext cx="5760640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 baseline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795675044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B2E956-59D9-B048-9103-110D2973E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D542A02-42D4-044E-95E0-A9C209F98D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2DB416B-3698-5E47-8118-3537ADDCC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C488C-1140-0249-B7AA-26ACF5AC888F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94734E8-EEBE-6B4F-9C09-0F69ABC37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8893D40-EEA7-9542-A1C6-094A0F03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91043-6C43-594E-A69D-5AA09E50BCB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06367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26EFFB-B0AA-4A42-A844-958387E5B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C948AE4-9044-4F60-9E51-2852629DA6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7934222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1059582"/>
            <a:ext cx="5256584" cy="702078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492500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3635897" y="1761660"/>
            <a:ext cx="5257279" cy="307823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59435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916000" cy="209615"/>
          </a:xfrm>
        </p:spPr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59435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 algn="l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 algn="l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 algn="l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195882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195882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264796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5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5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.emf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NIF_Logo_Farger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88467"/>
            <a:ext cx="1440000" cy="7352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99592" y="4767263"/>
            <a:ext cx="1440160" cy="2096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916000" cy="209615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0961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0" y="4767263"/>
            <a:ext cx="9143488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 userDrawn="1"/>
        </p:nvCxnSpPr>
        <p:spPr>
          <a:xfrm>
            <a:off x="0" y="4976878"/>
            <a:ext cx="9143488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 descr="NIF_Logo_Farger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6" y="432000"/>
            <a:ext cx="1260000" cy="6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4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567">
          <p15:clr>
            <a:srgbClr val="F26B43"/>
          </p15:clr>
        </p15:guide>
        <p15:guide id="5" pos="4513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80C4FDC-1C8C-2146-99E0-815E02CD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9E583C9-6FDC-E340-B681-24E4F7E61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1B03FB-E82E-8C47-9775-EC25027BD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C488C-1140-0249-B7AA-26ACF5AC888F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5AE708C-1D05-174E-AB0A-1306D9153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FF4149-0BA0-F941-BD89-EBD8115DA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91043-6C43-594E-A69D-5AA09E50BCB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889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NIFArkiv\NIF_Logoer\NIF_LOGO\PNG\nif_hovedlogo_origina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8" y="50800"/>
            <a:ext cx="181451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28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NIFArkiv\NIF_Logoer\NIF_LOGO\PNG\nif_hovedlogo_origina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8" y="50800"/>
            <a:ext cx="181451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SIPCMContentMarking" descr="{&quot;HashCode&quot;:-324868994,&quot;Placement&quot;:&quot;Header&quot;}">
            <a:extLst>
              <a:ext uri="{FF2B5EF4-FFF2-40B4-BE49-F238E27FC236}">
                <a16:creationId xmlns:a16="http://schemas.microsoft.com/office/drawing/2014/main" id="{81B6B897-2814-451E-8BFA-F906E66C64D3}"/>
              </a:ext>
            </a:extLst>
          </p:cNvPr>
          <p:cNvSpPr txBox="1"/>
          <p:nvPr userDrawn="1"/>
        </p:nvSpPr>
        <p:spPr>
          <a:xfrm>
            <a:off x="0" y="0"/>
            <a:ext cx="133915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nb-NO" sz="1000">
                <a:solidFill>
                  <a:srgbClr val="000000"/>
                </a:solidFill>
                <a:latin typeface="Calibri" panose="020F0502020204030204" pitchFamily="34" charset="0"/>
              </a:rPr>
              <a:t>Følsomhet: Generell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99592" y="4767263"/>
            <a:ext cx="1440160" cy="2096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3175992" cy="209615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7308304" y="4767263"/>
            <a:ext cx="1378496" cy="20961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0" y="4767263"/>
            <a:ext cx="9143488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 userDrawn="1"/>
        </p:nvCxnSpPr>
        <p:spPr>
          <a:xfrm>
            <a:off x="0" y="4976878"/>
            <a:ext cx="9143488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 descr="NIF_Logo_Farger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6" y="432000"/>
            <a:ext cx="1260000" cy="6433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13" r:id="rId2"/>
    <p:sldLayoutId id="2147483912" r:id="rId3"/>
    <p:sldLayoutId id="2147483910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465" userDrawn="1">
          <p15:clr>
            <a:srgbClr val="F26B43"/>
          </p15:clr>
        </p15:guide>
        <p15:guide id="4" pos="567" userDrawn="1">
          <p15:clr>
            <a:srgbClr val="F26B43"/>
          </p15:clr>
        </p15:guide>
        <p15:guide id="5" pos="451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NIF_Logo_Farger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6" y="432000"/>
            <a:ext cx="1260000" cy="6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4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567">
          <p15:clr>
            <a:srgbClr val="F26B43"/>
          </p15:clr>
        </p15:guide>
        <p15:guide id="5" pos="451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99592" y="4767263"/>
            <a:ext cx="1440160" cy="2096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916000" cy="209615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0961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0" y="4767263"/>
            <a:ext cx="9143488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 userDrawn="1"/>
        </p:nvCxnSpPr>
        <p:spPr>
          <a:xfrm>
            <a:off x="0" y="4976878"/>
            <a:ext cx="9143488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 descr="NIF_Logo_Farger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6" y="432000"/>
            <a:ext cx="1260000" cy="6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9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23" r:id="rId2"/>
    <p:sldLayoutId id="2147483917" r:id="rId3"/>
    <p:sldLayoutId id="2147483924" r:id="rId4"/>
    <p:sldLayoutId id="2147483919" r:id="rId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567">
          <p15:clr>
            <a:srgbClr val="F26B43"/>
          </p15:clr>
        </p15:guide>
        <p15:guide id="5" pos="4513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NIF_Logo_Farger.eps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6" y="432000"/>
            <a:ext cx="1260000" cy="6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1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4129" r:id="rId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567">
          <p15:clr>
            <a:srgbClr val="F26B43"/>
          </p15:clr>
        </p15:guide>
        <p15:guide id="5" pos="451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NIF_Logo_Farger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6" y="432000"/>
            <a:ext cx="1260000" cy="6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4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567">
          <p15:clr>
            <a:srgbClr val="F26B43"/>
          </p15:clr>
        </p15:guide>
        <p15:guide id="5" pos="451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69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NIF_Logo_Farger.eps">
            <a:extLst>
              <a:ext uri="{FF2B5EF4-FFF2-40B4-BE49-F238E27FC236}">
                <a16:creationId xmlns:a16="http://schemas.microsoft.com/office/drawing/2014/main" id="{B97D6006-8D5F-B043-B077-FB40070E05B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6" y="432000"/>
            <a:ext cx="1260000" cy="6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6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4138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NIFArkiv\NIF_Logoer\NIF_LOGO\PNG\nif_hovedlogo_original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8" y="50800"/>
            <a:ext cx="181451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94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9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5pPr>
      <a:lvl6pPr marL="457063" algn="ctr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6pPr>
      <a:lvl7pPr marL="914126" algn="ctr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7pPr>
      <a:lvl8pPr marL="1371189" algn="ctr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8pPr>
      <a:lvl9pPr marL="1828251" algn="ctr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9pPr>
    </p:titleStyle>
    <p:bodyStyle>
      <a:lvl1pPr marL="342797" indent="-34279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6.jpe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.xml"/><Relationship Id="rId6" Type="http://schemas.openxmlformats.org/officeDocument/2006/relationships/image" Target="../media/image48.jpe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www.idrettsforbundet.no/digital/ims/artikler/ims-status-uke-35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tt linje 4"/>
          <p:cNvCxnSpPr/>
          <p:nvPr/>
        </p:nvCxnSpPr>
        <p:spPr>
          <a:xfrm>
            <a:off x="900113" y="2446387"/>
            <a:ext cx="4680000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tt linje 5"/>
          <p:cNvCxnSpPr/>
          <p:nvPr/>
        </p:nvCxnSpPr>
        <p:spPr>
          <a:xfrm>
            <a:off x="900113" y="2859782"/>
            <a:ext cx="4680000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/>
          <p:cNvCxnSpPr/>
          <p:nvPr/>
        </p:nvCxnSpPr>
        <p:spPr>
          <a:xfrm>
            <a:off x="900113" y="3291830"/>
            <a:ext cx="4680000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ssholder for tekst 13"/>
          <p:cNvSpPr>
            <a:spLocks noGrp="1"/>
          </p:cNvSpPr>
          <p:nvPr>
            <p:ph type="body" sz="quarter" idx="11"/>
          </p:nvPr>
        </p:nvSpPr>
        <p:spPr>
          <a:xfrm>
            <a:off x="899592" y="3402159"/>
            <a:ext cx="2952328" cy="270030"/>
          </a:xfrm>
        </p:spPr>
        <p:txBody>
          <a:bodyPr/>
          <a:lstStyle/>
          <a:p>
            <a:r>
              <a:rPr lang="nb-NO" dirty="0"/>
              <a:t>Christian Sommerfelt</a:t>
            </a:r>
          </a:p>
        </p:txBody>
      </p:sp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NIF Digital - Idrettens medlemssystem 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899591" y="2859782"/>
            <a:ext cx="7282595" cy="378042"/>
          </a:xfrm>
        </p:spPr>
        <p:txBody>
          <a:bodyPr/>
          <a:lstStyle/>
          <a:p>
            <a:r>
              <a:rPr lang="nb-NO" dirty="0"/>
              <a:t>NBF 2020</a:t>
            </a:r>
          </a:p>
        </p:txBody>
      </p:sp>
    </p:spTree>
    <p:extLst>
      <p:ext uri="{BB962C8B-B14F-4D97-AF65-F5344CB8AC3E}">
        <p14:creationId xmlns:p14="http://schemas.microsoft.com/office/powerpoint/2010/main" val="15943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B21131BA-028D-449B-85DE-E1EC919D02A6}"/>
              </a:ext>
            </a:extLst>
          </p:cNvPr>
          <p:cNvSpPr/>
          <p:nvPr/>
        </p:nvSpPr>
        <p:spPr>
          <a:xfrm>
            <a:off x="1406024" y="442682"/>
            <a:ext cx="5705978" cy="44671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Inntektskilder i IMS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8DB71FB8-45DC-4783-A7C5-73C226483809}"/>
              </a:ext>
            </a:extLst>
          </p:cNvPr>
          <p:cNvSpPr/>
          <p:nvPr/>
        </p:nvSpPr>
        <p:spPr>
          <a:xfrm>
            <a:off x="569222" y="3632595"/>
            <a:ext cx="7858387" cy="4467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latin typeface="Segoe UI Light" panose="020B0502040204020203" pitchFamily="34" charset="0"/>
                <a:cs typeface="Segoe UI Light" panose="020B0502040204020203" pitchFamily="34" charset="0"/>
              </a:rPr>
              <a:t>IMS som en plattform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264B494-B827-4C03-87AB-F6E478E3A42B}"/>
              </a:ext>
            </a:extLst>
          </p:cNvPr>
          <p:cNvSpPr/>
          <p:nvPr/>
        </p:nvSpPr>
        <p:spPr>
          <a:xfrm>
            <a:off x="635286" y="2762762"/>
            <a:ext cx="921740" cy="8006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Kontigent</a:t>
            </a:r>
            <a:endParaRPr lang="en-US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E7BC8D4D-35FD-4524-972C-2BA575BD7063}"/>
              </a:ext>
            </a:extLst>
          </p:cNvPr>
          <p:cNvSpPr/>
          <p:nvPr/>
        </p:nvSpPr>
        <p:spPr>
          <a:xfrm>
            <a:off x="569223" y="4148519"/>
            <a:ext cx="7858386" cy="57254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latin typeface="Segoe UI Light" panose="020B0502040204020203" pitchFamily="34" charset="0"/>
                <a:cs typeface="Segoe UI Light" panose="020B0502040204020203" pitchFamily="34" charset="0"/>
              </a:rPr>
              <a:t>Idrettslag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D196AB9-687B-4CFF-8866-1A9E0143530C}"/>
              </a:ext>
            </a:extLst>
          </p:cNvPr>
          <p:cNvSpPr/>
          <p:nvPr/>
        </p:nvSpPr>
        <p:spPr>
          <a:xfrm>
            <a:off x="1624137" y="2762761"/>
            <a:ext cx="921740" cy="8006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dirty="0">
                <a:latin typeface="Segoe UI Light" panose="020B0502040204020203" pitchFamily="34" charset="0"/>
                <a:cs typeface="Segoe UI Light" panose="020B0502040204020203" pitchFamily="34" charset="0"/>
              </a:rPr>
              <a:t>Trening</a:t>
            </a:r>
            <a:endParaRPr lang="en-US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DAA14D6-ACF4-48D6-8EEA-72855A49CD6E}"/>
              </a:ext>
            </a:extLst>
          </p:cNvPr>
          <p:cNvSpPr/>
          <p:nvPr/>
        </p:nvSpPr>
        <p:spPr>
          <a:xfrm>
            <a:off x="2612989" y="2762760"/>
            <a:ext cx="921740" cy="8006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dirty="0">
                <a:latin typeface="Segoe UI Light" panose="020B0502040204020203" pitchFamily="34" charset="0"/>
                <a:cs typeface="Segoe UI Light" panose="020B0502040204020203" pitchFamily="34" charset="0"/>
              </a:rPr>
              <a:t>Varer</a:t>
            </a:r>
            <a:endParaRPr lang="en-US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BD436EE-1FDC-49AD-A7C5-8366EFD69A2D}"/>
              </a:ext>
            </a:extLst>
          </p:cNvPr>
          <p:cNvSpPr/>
          <p:nvPr/>
        </p:nvSpPr>
        <p:spPr>
          <a:xfrm>
            <a:off x="3601841" y="2762760"/>
            <a:ext cx="921740" cy="8006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dirty="0">
                <a:latin typeface="Segoe UI Light" panose="020B0502040204020203" pitchFamily="34" charset="0"/>
                <a:cs typeface="Segoe UI Light" panose="020B0502040204020203" pitchFamily="34" charset="0"/>
              </a:rPr>
              <a:t>Parti</a:t>
            </a:r>
            <a:endParaRPr lang="en-US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1A597F5-7602-4524-B5DE-1CD66750CA01}"/>
              </a:ext>
            </a:extLst>
          </p:cNvPr>
          <p:cNvSpPr/>
          <p:nvPr/>
        </p:nvSpPr>
        <p:spPr>
          <a:xfrm>
            <a:off x="4590693" y="2762759"/>
            <a:ext cx="921740" cy="80062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dirty="0">
                <a:latin typeface="Segoe UI Light" panose="020B0502040204020203" pitchFamily="34" charset="0"/>
                <a:cs typeface="Segoe UI Light" panose="020B0502040204020203" pitchFamily="34" charset="0"/>
              </a:rPr>
              <a:t>Tjenester</a:t>
            </a:r>
            <a:endParaRPr lang="en-US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5002969-A7D7-4CD3-98EB-32B84FBE7F19}"/>
              </a:ext>
            </a:extLst>
          </p:cNvPr>
          <p:cNvSpPr/>
          <p:nvPr/>
        </p:nvSpPr>
        <p:spPr>
          <a:xfrm>
            <a:off x="5579544" y="2762759"/>
            <a:ext cx="921740" cy="80062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dirty="0">
                <a:latin typeface="Segoe UI Light" panose="020B0502040204020203" pitchFamily="34" charset="0"/>
                <a:cs typeface="Segoe UI Light" panose="020B0502040204020203" pitchFamily="34" charset="0"/>
              </a:rPr>
              <a:t>Lisens</a:t>
            </a:r>
            <a:endParaRPr lang="en-US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F06ED7F-540D-40B4-9B53-1511A99614E1}"/>
              </a:ext>
            </a:extLst>
          </p:cNvPr>
          <p:cNvSpPr/>
          <p:nvPr/>
        </p:nvSpPr>
        <p:spPr>
          <a:xfrm>
            <a:off x="6568396" y="2762759"/>
            <a:ext cx="921740" cy="80062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dirty="0">
                <a:latin typeface="Segoe UI Light" panose="020B0502040204020203" pitchFamily="34" charset="0"/>
                <a:cs typeface="Segoe UI Light" panose="020B0502040204020203" pitchFamily="34" charset="0"/>
              </a:rPr>
              <a:t>Timer</a:t>
            </a:r>
            <a:endParaRPr lang="en-US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0F771E2-8665-4B64-9A26-EB85FC91D627}"/>
              </a:ext>
            </a:extLst>
          </p:cNvPr>
          <p:cNvSpPr/>
          <p:nvPr/>
        </p:nvSpPr>
        <p:spPr>
          <a:xfrm>
            <a:off x="7557248" y="2762758"/>
            <a:ext cx="921740" cy="80062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Events</a:t>
            </a:r>
            <a:endParaRPr lang="en-US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A3BA1DD-7E0D-4AF6-86E2-A4D6399046E7}"/>
              </a:ext>
            </a:extLst>
          </p:cNvPr>
          <p:cNvSpPr/>
          <p:nvPr/>
        </p:nvSpPr>
        <p:spPr>
          <a:xfrm>
            <a:off x="4106752" y="1260084"/>
            <a:ext cx="921740" cy="8006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dirty="0">
                <a:latin typeface="Segoe UI Light" panose="020B0502040204020203" pitchFamily="34" charset="0"/>
                <a:cs typeface="Segoe UI Light" panose="020B0502040204020203" pitchFamily="34" charset="0"/>
              </a:rPr>
              <a:t>Medlem</a:t>
            </a:r>
            <a:endParaRPr lang="en-US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7" name="Rett pilkobling 16">
            <a:extLst>
              <a:ext uri="{FF2B5EF4-FFF2-40B4-BE49-F238E27FC236}">
                <a16:creationId xmlns:a16="http://schemas.microsoft.com/office/drawing/2014/main" id="{2DDF2C7F-E502-4760-B047-EE2A7505DA6F}"/>
              </a:ext>
            </a:extLst>
          </p:cNvPr>
          <p:cNvCxnSpPr>
            <a:stCxn id="5" idx="0"/>
            <a:endCxn id="16" idx="4"/>
          </p:cNvCxnSpPr>
          <p:nvPr/>
        </p:nvCxnSpPr>
        <p:spPr>
          <a:xfrm flipV="1">
            <a:off x="1096155" y="2060707"/>
            <a:ext cx="3471467" cy="70205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kobling 17">
            <a:extLst>
              <a:ext uri="{FF2B5EF4-FFF2-40B4-BE49-F238E27FC236}">
                <a16:creationId xmlns:a16="http://schemas.microsoft.com/office/drawing/2014/main" id="{B8FC0F00-356F-48C4-93A1-8086CEA0986A}"/>
              </a:ext>
            </a:extLst>
          </p:cNvPr>
          <p:cNvCxnSpPr>
            <a:cxnSpLocks/>
            <a:stCxn id="8" idx="0"/>
            <a:endCxn id="16" idx="4"/>
          </p:cNvCxnSpPr>
          <p:nvPr/>
        </p:nvCxnSpPr>
        <p:spPr>
          <a:xfrm flipV="1">
            <a:off x="2085008" y="2060708"/>
            <a:ext cx="2482615" cy="70205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kobling 20">
            <a:extLst>
              <a:ext uri="{FF2B5EF4-FFF2-40B4-BE49-F238E27FC236}">
                <a16:creationId xmlns:a16="http://schemas.microsoft.com/office/drawing/2014/main" id="{C905B321-9496-46DB-BE2E-2C73D09F287E}"/>
              </a:ext>
            </a:extLst>
          </p:cNvPr>
          <p:cNvCxnSpPr>
            <a:cxnSpLocks/>
            <a:stCxn id="10" idx="0"/>
            <a:endCxn id="16" idx="4"/>
          </p:cNvCxnSpPr>
          <p:nvPr/>
        </p:nvCxnSpPr>
        <p:spPr>
          <a:xfrm flipV="1">
            <a:off x="3073859" y="2060707"/>
            <a:ext cx="1493763" cy="70205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kobling 23">
            <a:extLst>
              <a:ext uri="{FF2B5EF4-FFF2-40B4-BE49-F238E27FC236}">
                <a16:creationId xmlns:a16="http://schemas.microsoft.com/office/drawing/2014/main" id="{DB7A77BE-DF80-48D0-9DF3-BAF28899DC83}"/>
              </a:ext>
            </a:extLst>
          </p:cNvPr>
          <p:cNvCxnSpPr>
            <a:cxnSpLocks/>
            <a:stCxn id="11" idx="0"/>
            <a:endCxn id="16" idx="4"/>
          </p:cNvCxnSpPr>
          <p:nvPr/>
        </p:nvCxnSpPr>
        <p:spPr>
          <a:xfrm flipV="1">
            <a:off x="4062711" y="2060708"/>
            <a:ext cx="504911" cy="70205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pilkobling 26">
            <a:extLst>
              <a:ext uri="{FF2B5EF4-FFF2-40B4-BE49-F238E27FC236}">
                <a16:creationId xmlns:a16="http://schemas.microsoft.com/office/drawing/2014/main" id="{A6E11C86-02F9-4500-B0B5-AB0657E3079F}"/>
              </a:ext>
            </a:extLst>
          </p:cNvPr>
          <p:cNvCxnSpPr>
            <a:cxnSpLocks/>
            <a:stCxn id="12" idx="0"/>
            <a:endCxn id="16" idx="4"/>
          </p:cNvCxnSpPr>
          <p:nvPr/>
        </p:nvCxnSpPr>
        <p:spPr>
          <a:xfrm flipH="1" flipV="1">
            <a:off x="4567622" y="2060707"/>
            <a:ext cx="483941" cy="70205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pilkobling 29">
            <a:extLst>
              <a:ext uri="{FF2B5EF4-FFF2-40B4-BE49-F238E27FC236}">
                <a16:creationId xmlns:a16="http://schemas.microsoft.com/office/drawing/2014/main" id="{F9A711C2-457D-44CC-816E-EAD8A0B13010}"/>
              </a:ext>
            </a:extLst>
          </p:cNvPr>
          <p:cNvCxnSpPr>
            <a:cxnSpLocks/>
            <a:stCxn id="13" idx="0"/>
            <a:endCxn id="16" idx="4"/>
          </p:cNvCxnSpPr>
          <p:nvPr/>
        </p:nvCxnSpPr>
        <p:spPr>
          <a:xfrm flipH="1" flipV="1">
            <a:off x="4567623" y="2060707"/>
            <a:ext cx="1472792" cy="70205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pilkobling 32">
            <a:extLst>
              <a:ext uri="{FF2B5EF4-FFF2-40B4-BE49-F238E27FC236}">
                <a16:creationId xmlns:a16="http://schemas.microsoft.com/office/drawing/2014/main" id="{9D08FABE-C428-4AC2-96B3-104DF06508DF}"/>
              </a:ext>
            </a:extLst>
          </p:cNvPr>
          <p:cNvCxnSpPr>
            <a:cxnSpLocks/>
            <a:stCxn id="14" idx="0"/>
            <a:endCxn id="16" idx="4"/>
          </p:cNvCxnSpPr>
          <p:nvPr/>
        </p:nvCxnSpPr>
        <p:spPr>
          <a:xfrm flipH="1" flipV="1">
            <a:off x="4567622" y="2060707"/>
            <a:ext cx="2461644" cy="70205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tt pilkobling 35">
            <a:extLst>
              <a:ext uri="{FF2B5EF4-FFF2-40B4-BE49-F238E27FC236}">
                <a16:creationId xmlns:a16="http://schemas.microsoft.com/office/drawing/2014/main" id="{B957F230-AB86-43C7-A7E6-8431E4B421B6}"/>
              </a:ext>
            </a:extLst>
          </p:cNvPr>
          <p:cNvCxnSpPr>
            <a:cxnSpLocks/>
            <a:stCxn id="15" idx="0"/>
            <a:endCxn id="16" idx="4"/>
          </p:cNvCxnSpPr>
          <p:nvPr/>
        </p:nvCxnSpPr>
        <p:spPr>
          <a:xfrm flipH="1" flipV="1">
            <a:off x="4567622" y="2060708"/>
            <a:ext cx="3450496" cy="70205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9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7">
            <a:extLst>
              <a:ext uri="{FF2B5EF4-FFF2-40B4-BE49-F238E27FC236}">
                <a16:creationId xmlns:a16="http://schemas.microsoft.com/office/drawing/2014/main" id="{501D90A8-2DAA-4B79-B3A0-E6D2E6EEA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2080" y="1215023"/>
            <a:ext cx="3627834" cy="1372437"/>
          </a:xfrm>
        </p:spPr>
        <p:txBody>
          <a:bodyPr/>
          <a:lstStyle/>
          <a:p>
            <a:r>
              <a:rPr lang="nb-NO" b="1" dirty="0">
                <a:solidFill>
                  <a:schemeClr val="bg1"/>
                </a:solidFill>
                <a:latin typeface="+mj-lt"/>
              </a:rPr>
              <a:t>DEMO</a:t>
            </a:r>
          </a:p>
        </p:txBody>
      </p:sp>
      <p:pic>
        <p:nvPicPr>
          <p:cNvPr id="4" name="Plassholder for innhold 4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64ECF3A7-B94F-4C73-863E-4A459887589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4483"/>
            <a:ext cx="4521633" cy="1998934"/>
          </a:xfrm>
        </p:spPr>
      </p:pic>
      <p:sp>
        <p:nvSpPr>
          <p:cNvPr id="6" name="Tittel 2">
            <a:extLst>
              <a:ext uri="{FF2B5EF4-FFF2-40B4-BE49-F238E27FC236}">
                <a16:creationId xmlns:a16="http://schemas.microsoft.com/office/drawing/2014/main" id="{F1D27468-7116-447E-8C1D-200FBC3D6974}"/>
              </a:ext>
            </a:extLst>
          </p:cNvPr>
          <p:cNvSpPr txBox="1">
            <a:spLocks/>
          </p:cNvSpPr>
          <p:nvPr/>
        </p:nvSpPr>
        <p:spPr>
          <a:xfrm>
            <a:off x="224086" y="418440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 baseline="0">
                <a:solidFill>
                  <a:srgbClr val="595959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b="1" dirty="0">
                <a:solidFill>
                  <a:srgbClr val="002060"/>
                </a:solidFill>
                <a:latin typeface="+mj-lt"/>
              </a:rPr>
              <a:t>Idrettens ID og Betalingsløsning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381191D-742C-42B0-8DFF-043ACCF017A5}"/>
              </a:ext>
            </a:extLst>
          </p:cNvPr>
          <p:cNvSpPr txBox="1"/>
          <p:nvPr/>
        </p:nvSpPr>
        <p:spPr>
          <a:xfrm>
            <a:off x="4471603" y="1779662"/>
            <a:ext cx="4549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rgbClr val="57585B"/>
                </a:solidFill>
                <a:latin typeface="+mj-lt"/>
              </a:rPr>
              <a:t>Ny og moderne ID-løsning for sikker pålogging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rgbClr val="57585B"/>
                </a:solidFill>
                <a:latin typeface="+mj-lt"/>
              </a:rPr>
              <a:t>Nye og moderne betalingsløsninger inklusiv Vipps og </a:t>
            </a:r>
            <a:r>
              <a:rPr lang="nb-NO" sz="1200" b="1" dirty="0" err="1">
                <a:solidFill>
                  <a:srgbClr val="57585B"/>
                </a:solidFill>
                <a:latin typeface="+mj-lt"/>
              </a:rPr>
              <a:t>eFaktura</a:t>
            </a:r>
            <a:endParaRPr lang="nb-NO" sz="1200" b="1" dirty="0">
              <a:solidFill>
                <a:srgbClr val="57585B"/>
              </a:solidFill>
              <a:latin typeface="+mj-lt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A7DE0C3-22DF-4CB9-B113-7EE43B0B0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86" y="1099997"/>
            <a:ext cx="4210808" cy="265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8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723C697B-9C5F-46F8-9458-FCA54CDC50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0173" y="1115780"/>
            <a:ext cx="8101803" cy="2952543"/>
          </a:xfrm>
        </p:spPr>
        <p:txBody>
          <a:bodyPr anchor="t"/>
          <a:lstStyle/>
          <a:p>
            <a:pPr marL="0" indent="0">
              <a:buNone/>
            </a:pPr>
            <a:r>
              <a:rPr lang="nb-NO" sz="1400" dirty="0">
                <a:latin typeface="Georgia"/>
              </a:rPr>
              <a:t>Enkel prismodell gjør hverdagen enklere!</a:t>
            </a:r>
            <a:br>
              <a:rPr lang="nb-NO" sz="1400" dirty="0"/>
            </a:br>
            <a:endParaRPr lang="nb-NO" sz="1400" dirty="0"/>
          </a:p>
          <a:p>
            <a:pPr>
              <a:lnSpc>
                <a:spcPct val="150000"/>
              </a:lnSpc>
            </a:pPr>
            <a:r>
              <a:rPr lang="nb-NO" sz="1400" dirty="0">
                <a:latin typeface="Georgia"/>
              </a:rPr>
              <a:t>Vipps, Visa og MasterCard på nett: 2,99% provisjonsavgift  </a:t>
            </a:r>
          </a:p>
          <a:p>
            <a:pPr>
              <a:lnSpc>
                <a:spcPct val="150000"/>
              </a:lnSpc>
            </a:pPr>
            <a:r>
              <a:rPr lang="nb-NO" sz="1400" dirty="0">
                <a:latin typeface="Georgia"/>
              </a:rPr>
              <a:t>10% av provisjonsavgiften går tilbake til idrettslaget via Idrettsandelen </a:t>
            </a:r>
          </a:p>
          <a:p>
            <a:pPr>
              <a:lnSpc>
                <a:spcPct val="150000"/>
              </a:lnSpc>
            </a:pPr>
            <a:r>
              <a:rPr lang="nb-NO" sz="1400" dirty="0">
                <a:latin typeface="Georgia"/>
              </a:rPr>
              <a:t>Fakturaavgift på kr. 14 </a:t>
            </a:r>
            <a:r>
              <a:rPr lang="nb-NO" sz="1400" dirty="0">
                <a:solidFill>
                  <a:srgbClr val="595959"/>
                </a:solidFill>
                <a:latin typeface="Georgia"/>
              </a:rPr>
              <a:t>per</a:t>
            </a:r>
            <a:r>
              <a:rPr lang="nb-NO" sz="1400" dirty="0">
                <a:latin typeface="Georgia"/>
              </a:rPr>
              <a:t> faktura inklusive e-faktura, avtalegiro, KID betaling og fakturahotell </a:t>
            </a:r>
          </a:p>
          <a:p>
            <a:pPr>
              <a:lnSpc>
                <a:spcPct val="150000"/>
              </a:lnSpc>
            </a:pPr>
            <a:r>
              <a:rPr lang="nb-NO" sz="1400" dirty="0">
                <a:latin typeface="Georgia"/>
              </a:rPr>
              <a:t>Dersom kun avtalegiro velges er prisen kr. 5 per faktura</a:t>
            </a:r>
          </a:p>
          <a:p>
            <a:pPr>
              <a:lnSpc>
                <a:spcPct val="150000"/>
              </a:lnSpc>
            </a:pPr>
            <a:r>
              <a:rPr lang="nb-NO" sz="1400" dirty="0">
                <a:latin typeface="Georgia"/>
              </a:rPr>
              <a:t>Ingen faste månedsavgifter eller driftskostnader</a:t>
            </a:r>
          </a:p>
          <a:p>
            <a:pPr>
              <a:lnSpc>
                <a:spcPct val="150000"/>
              </a:lnSpc>
            </a:pPr>
            <a:r>
              <a:rPr lang="nb-NO" sz="1400" dirty="0">
                <a:latin typeface="Georgia"/>
              </a:rPr>
              <a:t>Ingen oppstartskost  </a:t>
            </a:r>
          </a:p>
          <a:p>
            <a:pPr>
              <a:lnSpc>
                <a:spcPct val="150000"/>
              </a:lnSpc>
            </a:pPr>
            <a:r>
              <a:rPr lang="nb-NO" sz="1400" dirty="0">
                <a:latin typeface="Georgia"/>
              </a:rPr>
              <a:t>Gratis support</a:t>
            </a:r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FA0089B-21DA-4AA6-A7AC-B677BE8CD5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173" y="467708"/>
            <a:ext cx="6264796" cy="648072"/>
          </a:xfrm>
        </p:spPr>
        <p:txBody>
          <a:bodyPr/>
          <a:lstStyle/>
          <a:p>
            <a:r>
              <a:rPr lang="en-GB" dirty="0" err="1">
                <a:solidFill>
                  <a:srgbClr val="FF0000"/>
                </a:solidFill>
              </a:rPr>
              <a:t>Idrettens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betalingsløsning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28AB1BD-0910-4E8D-B7BC-51814D0BC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773" y="2848109"/>
            <a:ext cx="3116432" cy="211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7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723C697B-9C5F-46F8-9458-FCA54CDC50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0173" y="1313885"/>
            <a:ext cx="5701600" cy="2974281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r>
              <a:rPr lang="nb-NO" sz="1200" dirty="0">
                <a:latin typeface="Georgia"/>
              </a:rPr>
              <a:t>En betalingsplattform for hele idretten</a:t>
            </a:r>
          </a:p>
          <a:p>
            <a:pPr>
              <a:lnSpc>
                <a:spcPct val="150000"/>
              </a:lnSpc>
            </a:pPr>
            <a:r>
              <a:rPr lang="nb-NO" sz="1200" dirty="0">
                <a:latin typeface="Georgia"/>
              </a:rPr>
              <a:t>Flat prisstruktur for Vipps og kort (Visa og Mastercard)</a:t>
            </a:r>
          </a:p>
          <a:p>
            <a:pPr>
              <a:lnSpc>
                <a:spcPct val="150000"/>
              </a:lnSpc>
            </a:pPr>
            <a:r>
              <a:rPr lang="nb-NO" sz="1200" dirty="0">
                <a:latin typeface="Georgia"/>
              </a:rPr>
              <a:t>Faktura på PDF, e-Faktura og Avtalegiro (Nyhet)</a:t>
            </a:r>
          </a:p>
          <a:p>
            <a:pPr>
              <a:lnSpc>
                <a:spcPct val="150000"/>
              </a:lnSpc>
            </a:pPr>
            <a:r>
              <a:rPr lang="nb-NO" sz="1200" dirty="0">
                <a:latin typeface="Georgia"/>
              </a:rPr>
              <a:t>Nye betalingsmetoder kan legges til</a:t>
            </a:r>
          </a:p>
          <a:p>
            <a:pPr>
              <a:lnSpc>
                <a:spcPct val="150000"/>
              </a:lnSpc>
            </a:pPr>
            <a:r>
              <a:rPr lang="nb-NO" sz="1200" dirty="0">
                <a:latin typeface="Georgia"/>
              </a:rPr>
              <a:t>Ingen etablering, månedlige kostnader eller andre faste kostnader</a:t>
            </a:r>
            <a:endParaRPr lang="nb-NO" dirty="0">
              <a:latin typeface="Georgia"/>
            </a:endParaRPr>
          </a:p>
          <a:p>
            <a:pPr>
              <a:lnSpc>
                <a:spcPct val="150000"/>
              </a:lnSpc>
            </a:pPr>
            <a:r>
              <a:rPr lang="nb-NO" sz="1200" dirty="0">
                <a:latin typeface="Georgia"/>
              </a:rPr>
              <a:t>Bedre internkontroll</a:t>
            </a:r>
          </a:p>
          <a:p>
            <a:pPr>
              <a:lnSpc>
                <a:spcPct val="150000"/>
              </a:lnSpc>
            </a:pPr>
            <a:r>
              <a:rPr lang="nb-NO" sz="1200" dirty="0">
                <a:latin typeface="Georgia"/>
              </a:rPr>
              <a:t>10% kickback til idrettslagene ved betaling med Vipps eller kort</a:t>
            </a:r>
          </a:p>
          <a:p>
            <a:pPr>
              <a:lnSpc>
                <a:spcPct val="150000"/>
              </a:lnSpc>
            </a:pPr>
            <a:r>
              <a:rPr lang="nb-NO" sz="1200" dirty="0">
                <a:latin typeface="Georgia"/>
              </a:rPr>
              <a:t>Effektiv og sikker håndtering av betalinger via Idrettens ID</a:t>
            </a:r>
          </a:p>
          <a:p>
            <a:pPr>
              <a:lnSpc>
                <a:spcPct val="150000"/>
              </a:lnSpc>
            </a:pPr>
            <a:r>
              <a:rPr lang="nb-NO" sz="1200" dirty="0">
                <a:latin typeface="Georgia"/>
              </a:rPr>
              <a:t>Tilgang til </a:t>
            </a:r>
            <a:r>
              <a:rPr lang="nb-NO" sz="1200" dirty="0" err="1">
                <a:latin typeface="Georgia"/>
              </a:rPr>
              <a:t>Buypass</a:t>
            </a:r>
            <a:r>
              <a:rPr lang="nb-NO" sz="1200" dirty="0">
                <a:latin typeface="Georgia"/>
              </a:rPr>
              <a:t> </a:t>
            </a:r>
            <a:r>
              <a:rPr lang="nb-NO" sz="1200" dirty="0" err="1">
                <a:latin typeface="Georgia"/>
              </a:rPr>
              <a:t>Payment</a:t>
            </a:r>
            <a:r>
              <a:rPr lang="nb-NO" sz="1200" dirty="0">
                <a:latin typeface="Georgia"/>
              </a:rPr>
              <a:t> Manager (administrasjonsverktøy for idrettslag)</a:t>
            </a:r>
          </a:p>
          <a:p>
            <a:pPr marL="0" indent="0">
              <a:buNone/>
            </a:pPr>
            <a:endParaRPr lang="en-GB" sz="120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FA0089B-21DA-4AA6-A7AC-B677BE8CD5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173" y="467708"/>
            <a:ext cx="6264796" cy="648072"/>
          </a:xfrm>
        </p:spPr>
        <p:txBody>
          <a:bodyPr/>
          <a:lstStyle/>
          <a:p>
            <a:r>
              <a:rPr lang="nb-NO">
                <a:solidFill>
                  <a:srgbClr val="FF0000"/>
                </a:solidFill>
              </a:rPr>
              <a:t>Fordeler med Idrettens betalingsløsninger</a:t>
            </a:r>
            <a:endParaRPr lang="en-GB">
              <a:solidFill>
                <a:srgbClr val="FF0000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2D90DB9-D883-46F9-9DE1-BFF3D540A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341" y="1485897"/>
            <a:ext cx="3487349" cy="192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8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tegning, skilt&#10;&#10;Automatisk generert beskrivelse">
            <a:extLst>
              <a:ext uri="{FF2B5EF4-FFF2-40B4-BE49-F238E27FC236}">
                <a16:creationId xmlns:a16="http://schemas.microsoft.com/office/drawing/2014/main" id="{688BF6E8-B36E-4E6D-A7B7-5D573004B71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68" y="2131162"/>
            <a:ext cx="2499579" cy="1006081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9FA0089B-21DA-4AA6-A7AC-B677BE8CD5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173" y="467708"/>
            <a:ext cx="6264796" cy="648072"/>
          </a:xfrm>
        </p:spPr>
        <p:txBody>
          <a:bodyPr/>
          <a:lstStyle/>
          <a:p>
            <a:r>
              <a:rPr lang="nb-NO">
                <a:solidFill>
                  <a:srgbClr val="FF0000"/>
                </a:solidFill>
              </a:rPr>
              <a:t>Idrettens betalingsløsning</a:t>
            </a:r>
            <a:endParaRPr lang="en-GB">
              <a:solidFill>
                <a:srgbClr val="FF0000"/>
              </a:solidFill>
            </a:endParaRPr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CE51EC02-C4C3-49EF-A5DA-15BEA15AB2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1698" y="2168137"/>
            <a:ext cx="2215595" cy="912525"/>
          </a:xfrm>
          <a:prstGeom prst="rect">
            <a:avLst/>
          </a:prstGeom>
        </p:spPr>
      </p:pic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B309C1DF-5919-4419-B4B1-8320A0ABC6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184" y="1938482"/>
            <a:ext cx="2376240" cy="1371836"/>
          </a:xfrm>
          <a:prstGeom prst="rect">
            <a:avLst/>
          </a:prstGeom>
        </p:spPr>
      </p:pic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CD9AD98B-0A6B-4060-8CC0-617B258AC2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39" y="3849802"/>
            <a:ext cx="1631818" cy="344421"/>
          </a:xfrm>
          <a:prstGeom prst="rect">
            <a:avLst/>
          </a:prstGeom>
        </p:spPr>
      </p:pic>
      <p:pic>
        <p:nvPicPr>
          <p:cNvPr id="13" name="Bilde 12" descr="Et bilde som inneholder tegning&#10;&#10;Automatisk generert beskrivelse">
            <a:extLst>
              <a:ext uri="{FF2B5EF4-FFF2-40B4-BE49-F238E27FC236}">
                <a16:creationId xmlns:a16="http://schemas.microsoft.com/office/drawing/2014/main" id="{D2020EF3-9679-4494-927C-5B410E87E5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047" y="2531903"/>
            <a:ext cx="5216745" cy="3686417"/>
          </a:xfrm>
          <a:prstGeom prst="rect">
            <a:avLst/>
          </a:prstGeom>
        </p:spPr>
      </p:pic>
      <p:pic>
        <p:nvPicPr>
          <p:cNvPr id="15" name="Bilde 14" descr="Et bilde som inneholder lys&#10;&#10;Automatisk generert beskrivelse">
            <a:extLst>
              <a:ext uri="{FF2B5EF4-FFF2-40B4-BE49-F238E27FC236}">
                <a16:creationId xmlns:a16="http://schemas.microsoft.com/office/drawing/2014/main" id="{056907B5-1CE8-4D30-BAAA-0BD6B9EEC3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96" y="1081621"/>
            <a:ext cx="3368228" cy="10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5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723C697B-9C5F-46F8-9458-FCA54CDC50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0173" y="1236115"/>
            <a:ext cx="8101803" cy="295254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b-NO" sz="1400" dirty="0"/>
              <a:t>Digital lommebok</a:t>
            </a:r>
          </a:p>
          <a:p>
            <a:pPr>
              <a:lnSpc>
                <a:spcPct val="150000"/>
              </a:lnSpc>
            </a:pPr>
            <a:r>
              <a:rPr lang="nb-NO" sz="1400" dirty="0"/>
              <a:t>Gjentagende betaling/delbetaling med kort</a:t>
            </a:r>
          </a:p>
          <a:p>
            <a:pPr>
              <a:lnSpc>
                <a:spcPct val="150000"/>
              </a:lnSpc>
            </a:pPr>
            <a:r>
              <a:rPr lang="nb-NO" sz="1400" dirty="0"/>
              <a:t>Ny og forbedret reskontroløsning i idrettens økosystem</a:t>
            </a:r>
          </a:p>
          <a:p>
            <a:pPr>
              <a:lnSpc>
                <a:spcPct val="150000"/>
              </a:lnSpc>
            </a:pPr>
            <a:r>
              <a:rPr lang="nb-NO" sz="1400" dirty="0"/>
              <a:t>Nye integrasjoner mot regnskapssystemer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FA0089B-21DA-4AA6-A7AC-B677BE8CD5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172" y="467708"/>
            <a:ext cx="6994767" cy="648072"/>
          </a:xfrm>
        </p:spPr>
        <p:txBody>
          <a:bodyPr/>
          <a:lstStyle/>
          <a:p>
            <a:r>
              <a:rPr lang="nb-NO">
                <a:solidFill>
                  <a:srgbClr val="FF0000"/>
                </a:solidFill>
              </a:rPr>
              <a:t>Planlagte utvidelser av Idrettens betalingsløsning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13A8EA-335E-4FEE-85EA-06A84BA7F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012" y="2571750"/>
            <a:ext cx="3330043" cy="206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4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7">
            <a:extLst>
              <a:ext uri="{FF2B5EF4-FFF2-40B4-BE49-F238E27FC236}">
                <a16:creationId xmlns:a16="http://schemas.microsoft.com/office/drawing/2014/main" id="{501D90A8-2DAA-4B79-B3A0-E6D2E6EEA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2080" y="1215023"/>
            <a:ext cx="3627834" cy="1372437"/>
          </a:xfrm>
        </p:spPr>
        <p:txBody>
          <a:bodyPr/>
          <a:lstStyle/>
          <a:p>
            <a:r>
              <a:rPr lang="nb-NO" b="1" dirty="0">
                <a:solidFill>
                  <a:schemeClr val="bg1"/>
                </a:solidFill>
                <a:latin typeface="+mj-lt"/>
              </a:rPr>
              <a:t>DEMO</a:t>
            </a:r>
          </a:p>
        </p:txBody>
      </p:sp>
      <p:sp>
        <p:nvSpPr>
          <p:cNvPr id="6" name="Tittel 2">
            <a:extLst>
              <a:ext uri="{FF2B5EF4-FFF2-40B4-BE49-F238E27FC236}">
                <a16:creationId xmlns:a16="http://schemas.microsoft.com/office/drawing/2014/main" id="{B7A0FF9E-A5AB-4C75-ACC5-52E1DCAB0576}"/>
              </a:ext>
            </a:extLst>
          </p:cNvPr>
          <p:cNvSpPr txBox="1">
            <a:spLocks/>
          </p:cNvSpPr>
          <p:nvPr/>
        </p:nvSpPr>
        <p:spPr>
          <a:xfrm>
            <a:off x="425998" y="400962"/>
            <a:ext cx="6590264" cy="6480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 baseline="0">
                <a:solidFill>
                  <a:srgbClr val="595959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Innmeldingsløsning 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E07DE7E-E10B-4411-83BB-C137069BD537}"/>
              </a:ext>
            </a:extLst>
          </p:cNvPr>
          <p:cNvSpPr txBox="1"/>
          <p:nvPr/>
        </p:nvSpPr>
        <p:spPr>
          <a:xfrm>
            <a:off x="425998" y="1449928"/>
            <a:ext cx="471678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>
                <a:latin typeface="+mj-lt"/>
              </a:rPr>
              <a:t>Medlemmene i fokus</a:t>
            </a:r>
            <a:br>
              <a:rPr lang="nb-NO" sz="1200" b="1" dirty="0">
                <a:latin typeface="+mj-lt"/>
              </a:rPr>
            </a:br>
            <a:endParaRPr lang="nb-NO" sz="1200" b="1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200" dirty="0">
                <a:latin typeface="+mj-lt"/>
              </a:rPr>
              <a:t>Enkelt å finne idrettslag, aktiviteter og bli medlem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200" dirty="0">
                <a:latin typeface="+mj-lt"/>
              </a:rPr>
              <a:t>Innlogging via Idrettens ID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200" dirty="0">
                <a:latin typeface="+mj-lt"/>
              </a:rPr>
              <a:t>Løsningen er optimalisert for mobil og desktop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200" dirty="0">
                <a:latin typeface="+mj-lt"/>
              </a:rPr>
              <a:t>Lettvint betalingsløsning som VIPPS eller kortbetaling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200" dirty="0">
                <a:latin typeface="+mj-lt"/>
              </a:rPr>
              <a:t>Brukervennlig veiledning</a:t>
            </a:r>
          </a:p>
          <a:p>
            <a:endParaRPr lang="nb-NO" sz="1600" dirty="0">
              <a:solidFill>
                <a:srgbClr val="57585B"/>
              </a:solidFill>
              <a:latin typeface="+mj-lt"/>
            </a:endParaRPr>
          </a:p>
          <a:p>
            <a:endParaRPr lang="nb-NO" sz="1600" dirty="0">
              <a:latin typeface="+mj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65F25CF6-A750-4F55-BBB0-160A659C514C}"/>
              </a:ext>
            </a:extLst>
          </p:cNvPr>
          <p:cNvSpPr txBox="1"/>
          <p:nvPr/>
        </p:nvSpPr>
        <p:spPr>
          <a:xfrm>
            <a:off x="425998" y="3094215"/>
            <a:ext cx="51884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>
                <a:latin typeface="+mj-lt"/>
              </a:rPr>
              <a:t>Funksjonalitet for idrettslag</a:t>
            </a:r>
            <a:br>
              <a:rPr lang="nb-NO" sz="1200" b="1" dirty="0">
                <a:latin typeface="+mj-lt"/>
              </a:rPr>
            </a:br>
            <a:endParaRPr lang="nb-NO" sz="1200" b="1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200" dirty="0">
                <a:latin typeface="+mj-lt"/>
              </a:rPr>
              <a:t>«Bli medlem» knapp på idrettslagets hjemmeside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200" dirty="0">
                <a:latin typeface="+mj-lt"/>
              </a:rPr>
              <a:t>Enkel håndtering – ingen søknadsprosess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200" dirty="0">
                <a:latin typeface="+mj-lt"/>
              </a:rPr>
              <a:t>Sømløs betalingsløsning – idrettslaget kan tilby betaling av medlemskontingent og treningsavgift per gren ved innmelding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200" dirty="0">
                <a:latin typeface="+mj-lt"/>
              </a:rPr>
              <a:t>Enkelt oppsett og administrasjon av innmeldingsløsning</a:t>
            </a:r>
          </a:p>
          <a:p>
            <a:endParaRPr lang="nb-NO" sz="1200" dirty="0">
              <a:solidFill>
                <a:srgbClr val="57585B"/>
              </a:solidFill>
              <a:latin typeface="+mj-lt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CBFD5AB-DB08-4FFD-B762-0C57DFABF629}"/>
              </a:ext>
            </a:extLst>
          </p:cNvPr>
          <p:cNvSpPr/>
          <p:nvPr/>
        </p:nvSpPr>
        <p:spPr>
          <a:xfrm>
            <a:off x="5395381" y="3879045"/>
            <a:ext cx="3454587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Medlemskap.nif.no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FD12EA9-AB0D-4525-9B5F-F294EC4A6D0A}"/>
              </a:ext>
            </a:extLst>
          </p:cNvPr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nb-NO"/>
          </a:p>
        </p:txBody>
      </p:sp>
      <p:sp>
        <p:nvSpPr>
          <p:cNvPr id="12" name="Tittel 2">
            <a:extLst>
              <a:ext uri="{FF2B5EF4-FFF2-40B4-BE49-F238E27FC236}">
                <a16:creationId xmlns:a16="http://schemas.microsoft.com/office/drawing/2014/main" id="{BA9943D6-752D-4348-AB73-5F0409A33FF1}"/>
              </a:ext>
            </a:extLst>
          </p:cNvPr>
          <p:cNvSpPr txBox="1">
            <a:spLocks/>
          </p:cNvSpPr>
          <p:nvPr/>
        </p:nvSpPr>
        <p:spPr>
          <a:xfrm>
            <a:off x="425998" y="952753"/>
            <a:ext cx="6590264" cy="40327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 baseline="0">
                <a:solidFill>
                  <a:srgbClr val="595959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sz="1600">
                <a:solidFill>
                  <a:srgbClr val="FF0000"/>
                </a:solidFill>
              </a:rPr>
              <a:t>Nå er det enda enklere å bli medlem av norsk idrett!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F4B48AD-48CF-4BD3-8B2D-EC952EA62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436" y="1386833"/>
            <a:ext cx="3594478" cy="221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0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7">
            <a:extLst>
              <a:ext uri="{FF2B5EF4-FFF2-40B4-BE49-F238E27FC236}">
                <a16:creationId xmlns:a16="http://schemas.microsoft.com/office/drawing/2014/main" id="{501D90A8-2DAA-4B79-B3A0-E6D2E6EEA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2080" y="1215023"/>
            <a:ext cx="3627834" cy="1372437"/>
          </a:xfrm>
        </p:spPr>
        <p:txBody>
          <a:bodyPr/>
          <a:lstStyle/>
          <a:p>
            <a:r>
              <a:rPr lang="nb-NO" b="1">
                <a:solidFill>
                  <a:schemeClr val="bg1"/>
                </a:solidFill>
                <a:latin typeface="+mj-lt"/>
              </a:rPr>
              <a:t>DEMO</a:t>
            </a:r>
          </a:p>
        </p:txBody>
      </p:sp>
      <p:pic>
        <p:nvPicPr>
          <p:cNvPr id="8" name="Bilde 7" descr="Et bilde som inneholder skjermbilde, bilvei, sitter, stor&#10;&#10;Automatisk generert beskrivelse">
            <a:extLst>
              <a:ext uri="{FF2B5EF4-FFF2-40B4-BE49-F238E27FC236}">
                <a16:creationId xmlns:a16="http://schemas.microsoft.com/office/drawing/2014/main" id="{67750B29-B938-42EA-A9F1-27D8572C3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66116" cy="5143500"/>
          </a:xfrm>
          <a:prstGeom prst="rect">
            <a:avLst/>
          </a:prstGeom>
        </p:spPr>
      </p:pic>
      <p:sp>
        <p:nvSpPr>
          <p:cNvPr id="9" name="Tittel 2">
            <a:extLst>
              <a:ext uri="{FF2B5EF4-FFF2-40B4-BE49-F238E27FC236}">
                <a16:creationId xmlns:a16="http://schemas.microsoft.com/office/drawing/2014/main" id="{31B07968-0EFB-44E3-AF84-98802025B4FE}"/>
              </a:ext>
            </a:extLst>
          </p:cNvPr>
          <p:cNvSpPr txBox="1">
            <a:spLocks/>
          </p:cNvSpPr>
          <p:nvPr/>
        </p:nvSpPr>
        <p:spPr>
          <a:xfrm>
            <a:off x="5490287" y="1901241"/>
            <a:ext cx="3330185" cy="230190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 baseline="0">
                <a:solidFill>
                  <a:srgbClr val="595959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b="1">
                <a:solidFill>
                  <a:schemeClr val="tx2">
                    <a:lumMod val="50000"/>
                  </a:schemeClr>
                </a:solidFill>
                <a:latin typeface="+mj-lt"/>
              </a:rPr>
              <a:t>Felles startside der vi samler tjenester for idrettslag, medlemmer og frivillige. </a:t>
            </a:r>
          </a:p>
        </p:txBody>
      </p:sp>
    </p:spTree>
    <p:extLst>
      <p:ext uri="{BB962C8B-B14F-4D97-AF65-F5344CB8AC3E}">
        <p14:creationId xmlns:p14="http://schemas.microsoft.com/office/powerpoint/2010/main" val="269047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FDD32C83-EF56-B84C-A899-9C5818C9C41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49" y="51470"/>
            <a:ext cx="5843551" cy="4803998"/>
          </a:xfr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2DCFC02-1B59-3C4B-9CD7-C58B5AAF1273}"/>
              </a:ext>
            </a:extLst>
          </p:cNvPr>
          <p:cNvSpPr txBox="1"/>
          <p:nvPr/>
        </p:nvSpPr>
        <p:spPr>
          <a:xfrm>
            <a:off x="179512" y="339502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b-NO" sz="1600" i="1">
                <a:solidFill>
                  <a:schemeClr val="accent2"/>
                </a:solidFill>
              </a:rPr>
              <a:t>«Alt du trenger </a:t>
            </a:r>
            <a:r>
              <a:rPr lang="nb-NO" sz="1600" i="1">
                <a:solidFill>
                  <a:schemeClr val="accent2"/>
                </a:solidFill>
                <a:latin typeface="Georgia" panose="02040502050405020303" pitchFamily="18" charset="0"/>
              </a:rPr>
              <a:t>for</a:t>
            </a:r>
            <a:r>
              <a:rPr lang="nb-NO" sz="1600" i="1">
                <a:solidFill>
                  <a:schemeClr val="accent2"/>
                </a:solidFill>
              </a:rPr>
              <a:t> å organisere din idrettshverdag så effektiv som mulig»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5998A90-5793-BD4B-9909-B36937BDA85D}"/>
              </a:ext>
            </a:extLst>
          </p:cNvPr>
          <p:cNvSpPr txBox="1"/>
          <p:nvPr/>
        </p:nvSpPr>
        <p:spPr>
          <a:xfrm>
            <a:off x="219088" y="1491630"/>
            <a:ext cx="273630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1200">
                <a:solidFill>
                  <a:srgbClr val="57585B"/>
                </a:solidFill>
                <a:latin typeface="Georgia" pitchFamily="18" charset="0"/>
              </a:rPr>
              <a:t>Hold oversikt over klubbens oppgaver og få relevante varslinger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AAEE3C9-3E37-8B45-A8D8-ED71F6F1584C}"/>
              </a:ext>
            </a:extLst>
          </p:cNvPr>
          <p:cNvSpPr txBox="1"/>
          <p:nvPr/>
        </p:nvSpPr>
        <p:spPr>
          <a:xfrm>
            <a:off x="219088" y="2641815"/>
            <a:ext cx="2484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>
                <a:solidFill>
                  <a:srgbClr val="57585B"/>
                </a:solidFill>
                <a:latin typeface="Georgia" pitchFamily="18" charset="0"/>
              </a:rPr>
              <a:t>Alle NIF Digital sine verktøy og tjenester gruppert på en måte som gjør det enkelt å finne frem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D221C7B7-7BD7-8944-8C3B-98DC136DD64D}"/>
              </a:ext>
            </a:extLst>
          </p:cNvPr>
          <p:cNvSpPr txBox="1"/>
          <p:nvPr/>
        </p:nvSpPr>
        <p:spPr>
          <a:xfrm>
            <a:off x="280135" y="4072288"/>
            <a:ext cx="2362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>
                <a:solidFill>
                  <a:srgbClr val="57585B"/>
                </a:solidFill>
                <a:latin typeface="Georgia" pitchFamily="18" charset="0"/>
              </a:rPr>
              <a:t>Mulighet for tredjepart å tilby verdiøkende produkter og tjenester bak vår SSO</a:t>
            </a:r>
          </a:p>
        </p:txBody>
      </p:sp>
      <p:cxnSp>
        <p:nvCxnSpPr>
          <p:cNvPr id="16" name="Rett pil 15">
            <a:extLst>
              <a:ext uri="{FF2B5EF4-FFF2-40B4-BE49-F238E27FC236}">
                <a16:creationId xmlns:a16="http://schemas.microsoft.com/office/drawing/2014/main" id="{E56C760D-9080-EE47-9883-43DA53CDFA46}"/>
              </a:ext>
            </a:extLst>
          </p:cNvPr>
          <p:cNvCxnSpPr>
            <a:cxnSpLocks/>
          </p:cNvCxnSpPr>
          <p:nvPr/>
        </p:nvCxnSpPr>
        <p:spPr>
          <a:xfrm>
            <a:off x="2195736" y="1851670"/>
            <a:ext cx="1008112" cy="0"/>
          </a:xfrm>
          <a:prstGeom prst="straightConnector1">
            <a:avLst/>
          </a:prstGeom>
          <a:ln w="317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>
            <a:extLst>
              <a:ext uri="{FF2B5EF4-FFF2-40B4-BE49-F238E27FC236}">
                <a16:creationId xmlns:a16="http://schemas.microsoft.com/office/drawing/2014/main" id="{9B1895FA-CC1D-2F41-BDBA-4CFF5DD78EE1}"/>
              </a:ext>
            </a:extLst>
          </p:cNvPr>
          <p:cNvCxnSpPr>
            <a:cxnSpLocks/>
          </p:cNvCxnSpPr>
          <p:nvPr/>
        </p:nvCxnSpPr>
        <p:spPr>
          <a:xfrm>
            <a:off x="2451336" y="3003798"/>
            <a:ext cx="3560824" cy="0"/>
          </a:xfrm>
          <a:prstGeom prst="straightConnector1">
            <a:avLst/>
          </a:prstGeom>
          <a:ln w="31750">
            <a:solidFill>
              <a:schemeClr val="tx2">
                <a:alpha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>
            <a:extLst>
              <a:ext uri="{FF2B5EF4-FFF2-40B4-BE49-F238E27FC236}">
                <a16:creationId xmlns:a16="http://schemas.microsoft.com/office/drawing/2014/main" id="{6A5C3ACB-2D32-6B44-9874-C20A464BC7BE}"/>
              </a:ext>
            </a:extLst>
          </p:cNvPr>
          <p:cNvCxnSpPr>
            <a:cxnSpLocks/>
          </p:cNvCxnSpPr>
          <p:nvPr/>
        </p:nvCxnSpPr>
        <p:spPr>
          <a:xfrm>
            <a:off x="2368456" y="4371950"/>
            <a:ext cx="4075752" cy="0"/>
          </a:xfrm>
          <a:prstGeom prst="straightConnector1">
            <a:avLst/>
          </a:prstGeom>
          <a:ln w="317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68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22E8AB3C-9962-C143-8245-4E56D845684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07" y="75260"/>
            <a:ext cx="1857825" cy="4580608"/>
          </a:xfr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A3CF9856-7D5E-BD40-B55B-EC8990F7C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489" y="191372"/>
            <a:ext cx="1692997" cy="4464496"/>
          </a:xfrm>
          <a:prstGeom prst="rect">
            <a:avLst/>
          </a:prstGeom>
        </p:spPr>
      </p:pic>
      <p:pic>
        <p:nvPicPr>
          <p:cNvPr id="8" name="Bilde 7" descr="Et bilde som inneholder overvåke, skjerm&#10;&#10;Automatisk generert beskrivelse">
            <a:extLst>
              <a:ext uri="{FF2B5EF4-FFF2-40B4-BE49-F238E27FC236}">
                <a16:creationId xmlns:a16="http://schemas.microsoft.com/office/drawing/2014/main" id="{5148C179-21EB-1243-B256-FA2D36A76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95486"/>
            <a:ext cx="2111760" cy="4239104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075CEDD8-57E8-D84E-AA91-AC5074B338CF}"/>
              </a:ext>
            </a:extLst>
          </p:cNvPr>
          <p:cNvSpPr/>
          <p:nvPr/>
        </p:nvSpPr>
        <p:spPr>
          <a:xfrm>
            <a:off x="135922" y="1131590"/>
            <a:ext cx="2819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>
                <a:solidFill>
                  <a:srgbClr val="57585B"/>
                </a:solidFill>
                <a:latin typeface="Georgia" pitchFamily="18" charset="0"/>
              </a:rPr>
              <a:t>Designet etter «mobil først»- prinsippene. Det betyr at nettsiden skal fungere godt på alle enheter og skjermstørrelser. 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477D5FE0-08C4-7444-AC3E-5252AEF25927}"/>
              </a:ext>
            </a:extLst>
          </p:cNvPr>
          <p:cNvSpPr/>
          <p:nvPr/>
        </p:nvSpPr>
        <p:spPr>
          <a:xfrm>
            <a:off x="88882" y="2617044"/>
            <a:ext cx="30598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>
                <a:solidFill>
                  <a:srgbClr val="57585B"/>
                </a:solidFill>
                <a:latin typeface="Georgia" pitchFamily="18" charset="0"/>
              </a:rPr>
              <a:t>Sidene støtter kravene for universell utforming. Det betyr at løsningen er designet slik at den tar hensyn til personer med nedsatt  funksjonsevne. 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CF53D46E-3F94-6F4A-833A-D8E9FE7072FE}"/>
              </a:ext>
            </a:extLst>
          </p:cNvPr>
          <p:cNvSpPr/>
          <p:nvPr/>
        </p:nvSpPr>
        <p:spPr>
          <a:xfrm>
            <a:off x="104415" y="311919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nb-NO" i="1">
                <a:solidFill>
                  <a:schemeClr val="accent2"/>
                </a:solidFill>
              </a:rPr>
              <a:t>«Idrettsglede for alle»</a:t>
            </a:r>
          </a:p>
        </p:txBody>
      </p:sp>
    </p:spTree>
    <p:extLst>
      <p:ext uri="{BB962C8B-B14F-4D97-AF65-F5344CB8AC3E}">
        <p14:creationId xmlns:p14="http://schemas.microsoft.com/office/powerpoint/2010/main" val="100236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219205C-08F6-4609-96E7-9F73B9AC1376}"/>
              </a:ext>
            </a:extLst>
          </p:cNvPr>
          <p:cNvSpPr txBox="1"/>
          <p:nvPr/>
        </p:nvSpPr>
        <p:spPr>
          <a:xfrm>
            <a:off x="978780" y="2240761"/>
            <a:ext cx="1662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>
                <a:solidFill>
                  <a:srgbClr val="57585B"/>
                </a:solidFill>
                <a:latin typeface="Georgia" pitchFamily="18" charset="0"/>
              </a:rPr>
              <a:t>Kort om meg</a:t>
            </a:r>
          </a:p>
        </p:txBody>
      </p: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99903297-ED8C-4074-BAFC-D03B73527CD3}"/>
              </a:ext>
            </a:extLst>
          </p:cNvPr>
          <p:cNvCxnSpPr/>
          <p:nvPr/>
        </p:nvCxnSpPr>
        <p:spPr>
          <a:xfrm>
            <a:off x="3335311" y="1317615"/>
            <a:ext cx="0" cy="2638269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Sylinder 1">
            <a:extLst>
              <a:ext uri="{FF2B5EF4-FFF2-40B4-BE49-F238E27FC236}">
                <a16:creationId xmlns:a16="http://schemas.microsoft.com/office/drawing/2014/main" id="{39D38B10-9A86-4FCB-BD97-787BD4EC3CB1}"/>
              </a:ext>
            </a:extLst>
          </p:cNvPr>
          <p:cNvSpPr txBox="1"/>
          <p:nvPr/>
        </p:nvSpPr>
        <p:spPr>
          <a:xfrm>
            <a:off x="3603820" y="1367380"/>
            <a:ext cx="474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rgbClr val="57585B"/>
                </a:solidFill>
                <a:latin typeface="Georgia" pitchFamily="18" charset="0"/>
              </a:rPr>
              <a:t>32 år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F16CAE5-1B8F-4323-97D2-EE0F43C41024}"/>
              </a:ext>
            </a:extLst>
          </p:cNvPr>
          <p:cNvSpPr txBox="1"/>
          <p:nvPr/>
        </p:nvSpPr>
        <p:spPr>
          <a:xfrm>
            <a:off x="3645655" y="2882962"/>
            <a:ext cx="23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>
                <a:solidFill>
                  <a:srgbClr val="57585B"/>
                </a:solidFill>
                <a:latin typeface="Georgia" pitchFamily="18" charset="0"/>
              </a:rPr>
              <a:t>5 år i NIF Digital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04FE4CEF-A083-4C37-964D-64A044FA5857}"/>
              </a:ext>
            </a:extLst>
          </p:cNvPr>
          <p:cNvSpPr txBox="1"/>
          <p:nvPr/>
        </p:nvSpPr>
        <p:spPr>
          <a:xfrm>
            <a:off x="3645655" y="3409618"/>
            <a:ext cx="1588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>
                <a:solidFill>
                  <a:srgbClr val="57585B"/>
                </a:solidFill>
                <a:latin typeface="Georgia" pitchFamily="18" charset="0"/>
              </a:rPr>
              <a:t>NIF IT BIL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23C3ABD-9C69-49EC-A77E-933D42F1ACD7}"/>
              </a:ext>
            </a:extLst>
          </p:cNvPr>
          <p:cNvSpPr/>
          <p:nvPr/>
        </p:nvSpPr>
        <p:spPr>
          <a:xfrm>
            <a:off x="3603820" y="2387084"/>
            <a:ext cx="5767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rgbClr val="57585B"/>
                </a:solidFill>
                <a:latin typeface="Georgia" pitchFamily="18" charset="0"/>
              </a:rPr>
              <a:t>Utdannet innen IT og informasjonssystemer</a:t>
            </a:r>
            <a:endParaRPr lang="nb-NO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0923747-470B-4A80-AD04-303CAA923E76}"/>
              </a:ext>
            </a:extLst>
          </p:cNvPr>
          <p:cNvSpPr txBox="1"/>
          <p:nvPr/>
        </p:nvSpPr>
        <p:spPr>
          <a:xfrm>
            <a:off x="3603820" y="1840651"/>
            <a:ext cx="474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rgbClr val="57585B"/>
                </a:solidFill>
                <a:latin typeface="Georgia" pitchFamily="18" charset="0"/>
              </a:rPr>
              <a:t>Bor i Tønsberg</a:t>
            </a:r>
          </a:p>
        </p:txBody>
      </p:sp>
    </p:spTree>
    <p:extLst>
      <p:ext uri="{BB962C8B-B14F-4D97-AF65-F5344CB8AC3E}">
        <p14:creationId xmlns:p14="http://schemas.microsoft.com/office/powerpoint/2010/main" val="353905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7">
            <a:extLst>
              <a:ext uri="{FF2B5EF4-FFF2-40B4-BE49-F238E27FC236}">
                <a16:creationId xmlns:a16="http://schemas.microsoft.com/office/drawing/2014/main" id="{501D90A8-2DAA-4B79-B3A0-E6D2E6EEA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4168" y="1059582"/>
            <a:ext cx="5284018" cy="2524565"/>
          </a:xfrm>
        </p:spPr>
        <p:txBody>
          <a:bodyPr/>
          <a:lstStyle/>
          <a:p>
            <a:r>
              <a:rPr lang="nb-NO" sz="8000" b="1">
                <a:solidFill>
                  <a:schemeClr val="bg1"/>
                </a:solidFill>
                <a:latin typeface="+mj-lt"/>
              </a:rPr>
              <a:t>DEMO</a:t>
            </a:r>
          </a:p>
        </p:txBody>
      </p:sp>
      <p:sp>
        <p:nvSpPr>
          <p:cNvPr id="6" name="Tittel 3">
            <a:extLst>
              <a:ext uri="{FF2B5EF4-FFF2-40B4-BE49-F238E27FC236}">
                <a16:creationId xmlns:a16="http://schemas.microsoft.com/office/drawing/2014/main" id="{4C88E650-FCEA-4980-8852-B21A9822830C}"/>
              </a:ext>
            </a:extLst>
          </p:cNvPr>
          <p:cNvSpPr txBox="1">
            <a:spLocks/>
          </p:cNvSpPr>
          <p:nvPr/>
        </p:nvSpPr>
        <p:spPr>
          <a:xfrm>
            <a:off x="4859524" y="1305724"/>
            <a:ext cx="3970784" cy="70207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 baseline="0">
                <a:solidFill>
                  <a:srgbClr val="595959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sz="2800" b="1">
                <a:solidFill>
                  <a:srgbClr val="FF0000"/>
                </a:solidFill>
                <a:latin typeface="+mj-lt"/>
              </a:rPr>
              <a:t>Idrettsforbundet.no/digital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01E942F-0AD7-4006-94A7-FE2663286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22790" cy="51435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B725F9C-BFE7-4433-B42E-52CB5A495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5" y="2007802"/>
            <a:ext cx="4257803" cy="259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ilde 51">
            <a:extLst>
              <a:ext uri="{FF2B5EF4-FFF2-40B4-BE49-F238E27FC236}">
                <a16:creationId xmlns:a16="http://schemas.microsoft.com/office/drawing/2014/main" id="{3FF2C78F-8295-4BA4-AF50-617F39F83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71550"/>
            <a:ext cx="716486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4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7">
            <a:extLst>
              <a:ext uri="{FF2B5EF4-FFF2-40B4-BE49-F238E27FC236}">
                <a16:creationId xmlns:a16="http://schemas.microsoft.com/office/drawing/2014/main" id="{501D90A8-2DAA-4B79-B3A0-E6D2E6EEA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4168" y="1059582"/>
            <a:ext cx="5284018" cy="2524565"/>
          </a:xfrm>
        </p:spPr>
        <p:txBody>
          <a:bodyPr/>
          <a:lstStyle/>
          <a:p>
            <a:r>
              <a:rPr lang="nb-NO" sz="8000" b="1">
                <a:solidFill>
                  <a:schemeClr val="bg1"/>
                </a:solidFill>
                <a:latin typeface="+mj-lt"/>
              </a:rPr>
              <a:t>DEMO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BE9C3CC9-91E9-4A24-BDA9-E5A34681D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783637"/>
            <a:ext cx="1366796" cy="1059482"/>
          </a:xfrm>
          <a:prstGeom prst="rect">
            <a:avLst/>
          </a:prstGeom>
        </p:spPr>
      </p:pic>
      <p:pic>
        <p:nvPicPr>
          <p:cNvPr id="11" name="Plassholder for innhold 13">
            <a:extLst>
              <a:ext uri="{FF2B5EF4-FFF2-40B4-BE49-F238E27FC236}">
                <a16:creationId xmlns:a16="http://schemas.microsoft.com/office/drawing/2014/main" id="{FC4D08C0-EA17-4A6F-B338-E41CF358D35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011215" cy="514350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ACFFD926-1922-4AE9-B753-6C1E5951D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007" y="1930686"/>
            <a:ext cx="2887310" cy="128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3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14">
            <a:extLst>
              <a:ext uri="{FF2B5EF4-FFF2-40B4-BE49-F238E27FC236}">
                <a16:creationId xmlns:a16="http://schemas.microsoft.com/office/drawing/2014/main" id="{4B38A52D-6F7C-4236-9D7C-4208AE747A86}"/>
              </a:ext>
            </a:extLst>
          </p:cNvPr>
          <p:cNvSpPr txBox="1">
            <a:spLocks/>
          </p:cNvSpPr>
          <p:nvPr/>
        </p:nvSpPr>
        <p:spPr>
          <a:xfrm>
            <a:off x="440613" y="483518"/>
            <a:ext cx="5931587" cy="52753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nb-NO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Innsikt og analyse (BI)</a:t>
            </a:r>
          </a:p>
        </p:txBody>
      </p:sp>
      <p:sp>
        <p:nvSpPr>
          <p:cNvPr id="157" name="Rektangel: avrundede hjørner 156">
            <a:extLst>
              <a:ext uri="{FF2B5EF4-FFF2-40B4-BE49-F238E27FC236}">
                <a16:creationId xmlns:a16="http://schemas.microsoft.com/office/drawing/2014/main" id="{065BBD75-D8A1-4840-849D-F5B69D59E984}"/>
              </a:ext>
            </a:extLst>
          </p:cNvPr>
          <p:cNvSpPr/>
          <p:nvPr/>
        </p:nvSpPr>
        <p:spPr>
          <a:xfrm>
            <a:off x="611560" y="3867894"/>
            <a:ext cx="1816388" cy="53404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Medlemsløsning</a:t>
            </a:r>
          </a:p>
        </p:txBody>
      </p:sp>
      <p:sp>
        <p:nvSpPr>
          <p:cNvPr id="158" name="Rektangel: avrundede hjørner 157">
            <a:extLst>
              <a:ext uri="{FF2B5EF4-FFF2-40B4-BE49-F238E27FC236}">
                <a16:creationId xmlns:a16="http://schemas.microsoft.com/office/drawing/2014/main" id="{A747544C-C8B1-48D9-8488-9B5F1768B7A5}"/>
              </a:ext>
            </a:extLst>
          </p:cNvPr>
          <p:cNvSpPr/>
          <p:nvPr/>
        </p:nvSpPr>
        <p:spPr>
          <a:xfrm>
            <a:off x="2442090" y="3867894"/>
            <a:ext cx="1816388" cy="53404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Økonomi</a:t>
            </a:r>
          </a:p>
        </p:txBody>
      </p:sp>
      <p:sp>
        <p:nvSpPr>
          <p:cNvPr id="159" name="Rektangel: avrundede hjørner 158">
            <a:extLst>
              <a:ext uri="{FF2B5EF4-FFF2-40B4-BE49-F238E27FC236}">
                <a16:creationId xmlns:a16="http://schemas.microsoft.com/office/drawing/2014/main" id="{0C6CCA17-535F-4373-AD2B-79827211DF90}"/>
              </a:ext>
            </a:extLst>
          </p:cNvPr>
          <p:cNvSpPr/>
          <p:nvPr/>
        </p:nvSpPr>
        <p:spPr>
          <a:xfrm>
            <a:off x="4267631" y="3867894"/>
            <a:ext cx="1816388" cy="53404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CRM</a:t>
            </a:r>
          </a:p>
        </p:txBody>
      </p:sp>
      <p:sp>
        <p:nvSpPr>
          <p:cNvPr id="160" name="Rektangel: avrundede hjørner 159">
            <a:extLst>
              <a:ext uri="{FF2B5EF4-FFF2-40B4-BE49-F238E27FC236}">
                <a16:creationId xmlns:a16="http://schemas.microsoft.com/office/drawing/2014/main" id="{3AD8D563-A5F9-4A1F-8693-F90EF92CEB74}"/>
              </a:ext>
            </a:extLst>
          </p:cNvPr>
          <p:cNvSpPr/>
          <p:nvPr/>
        </p:nvSpPr>
        <p:spPr>
          <a:xfrm>
            <a:off x="6096922" y="3867894"/>
            <a:ext cx="1816388" cy="53404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NIFs applikasjoner</a:t>
            </a:r>
          </a:p>
        </p:txBody>
      </p:sp>
      <p:sp>
        <p:nvSpPr>
          <p:cNvPr id="161" name="Rektangel: avrundede hjørner 160">
            <a:extLst>
              <a:ext uri="{FF2B5EF4-FFF2-40B4-BE49-F238E27FC236}">
                <a16:creationId xmlns:a16="http://schemas.microsoft.com/office/drawing/2014/main" id="{72D04937-9058-42B5-9D9D-4F07D8558EAF}"/>
              </a:ext>
            </a:extLst>
          </p:cNvPr>
          <p:cNvSpPr/>
          <p:nvPr/>
        </p:nvSpPr>
        <p:spPr>
          <a:xfrm>
            <a:off x="611559" y="4401934"/>
            <a:ext cx="7301751" cy="258048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Idrettens fremtidige plattform</a:t>
            </a:r>
          </a:p>
        </p:txBody>
      </p:sp>
      <p:cxnSp>
        <p:nvCxnSpPr>
          <p:cNvPr id="162" name="Rett linje 161">
            <a:extLst>
              <a:ext uri="{FF2B5EF4-FFF2-40B4-BE49-F238E27FC236}">
                <a16:creationId xmlns:a16="http://schemas.microsoft.com/office/drawing/2014/main" id="{6C27169D-539F-40E5-BCBF-5AF0FD4C9AA8}"/>
              </a:ext>
            </a:extLst>
          </p:cNvPr>
          <p:cNvCxnSpPr>
            <a:cxnSpLocks/>
            <a:stCxn id="157" idx="0"/>
          </p:cNvCxnSpPr>
          <p:nvPr/>
        </p:nvCxnSpPr>
        <p:spPr>
          <a:xfrm flipV="1">
            <a:off x="1519754" y="3147814"/>
            <a:ext cx="2738724" cy="72008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Rett linje 162">
            <a:extLst>
              <a:ext uri="{FF2B5EF4-FFF2-40B4-BE49-F238E27FC236}">
                <a16:creationId xmlns:a16="http://schemas.microsoft.com/office/drawing/2014/main" id="{2D8A753E-575A-44A9-B34B-37E6145D7408}"/>
              </a:ext>
            </a:extLst>
          </p:cNvPr>
          <p:cNvCxnSpPr>
            <a:cxnSpLocks/>
            <a:stCxn id="158" idx="0"/>
          </p:cNvCxnSpPr>
          <p:nvPr/>
        </p:nvCxnSpPr>
        <p:spPr>
          <a:xfrm flipV="1">
            <a:off x="3350284" y="3147814"/>
            <a:ext cx="917347" cy="72008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Rett linje 163">
            <a:extLst>
              <a:ext uri="{FF2B5EF4-FFF2-40B4-BE49-F238E27FC236}">
                <a16:creationId xmlns:a16="http://schemas.microsoft.com/office/drawing/2014/main" id="{6CA9E5BD-4573-4D0A-AA68-ABF7D7DA80FA}"/>
              </a:ext>
            </a:extLst>
          </p:cNvPr>
          <p:cNvCxnSpPr>
            <a:cxnSpLocks/>
            <a:stCxn id="159" idx="0"/>
          </p:cNvCxnSpPr>
          <p:nvPr/>
        </p:nvCxnSpPr>
        <p:spPr>
          <a:xfrm flipH="1" flipV="1">
            <a:off x="4276784" y="3147814"/>
            <a:ext cx="899041" cy="72008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Rett linje 164">
            <a:extLst>
              <a:ext uri="{FF2B5EF4-FFF2-40B4-BE49-F238E27FC236}">
                <a16:creationId xmlns:a16="http://schemas.microsoft.com/office/drawing/2014/main" id="{1C7B3116-7D65-4FE6-AE2F-7647EB46ADDC}"/>
              </a:ext>
            </a:extLst>
          </p:cNvPr>
          <p:cNvCxnSpPr>
            <a:cxnSpLocks/>
            <a:stCxn id="160" idx="0"/>
          </p:cNvCxnSpPr>
          <p:nvPr/>
        </p:nvCxnSpPr>
        <p:spPr>
          <a:xfrm flipH="1" flipV="1">
            <a:off x="4276784" y="3147814"/>
            <a:ext cx="2728332" cy="72008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Rektangel: avrundede hjørner 165">
            <a:extLst>
              <a:ext uri="{FF2B5EF4-FFF2-40B4-BE49-F238E27FC236}">
                <a16:creationId xmlns:a16="http://schemas.microsoft.com/office/drawing/2014/main" id="{FD95F595-5580-4BBC-BB26-7DA87D7A7236}"/>
              </a:ext>
            </a:extLst>
          </p:cNvPr>
          <p:cNvSpPr/>
          <p:nvPr/>
        </p:nvSpPr>
        <p:spPr>
          <a:xfrm>
            <a:off x="3659982" y="2859782"/>
            <a:ext cx="1240476" cy="381052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Innsikt og analyse (BI)</a:t>
            </a:r>
          </a:p>
        </p:txBody>
      </p:sp>
      <p:pic>
        <p:nvPicPr>
          <p:cNvPr id="167" name="Picture 2" descr="Bilderesultat for cool power bi">
            <a:extLst>
              <a:ext uri="{FF2B5EF4-FFF2-40B4-BE49-F238E27FC236}">
                <a16:creationId xmlns:a16="http://schemas.microsoft.com/office/drawing/2014/main" id="{DF8AA525-C60C-4295-BF20-8C9632460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345376"/>
            <a:ext cx="2360150" cy="1140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4" descr="Bilderesultat for cool power bi">
            <a:extLst>
              <a:ext uri="{FF2B5EF4-FFF2-40B4-BE49-F238E27FC236}">
                <a16:creationId xmlns:a16="http://schemas.microsoft.com/office/drawing/2014/main" id="{ADB162D4-6E83-4E6E-844F-A2C60B08C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03" y="1339489"/>
            <a:ext cx="2360149" cy="1130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6" descr="Bilderesultat for cool power bi">
            <a:extLst>
              <a:ext uri="{FF2B5EF4-FFF2-40B4-BE49-F238E27FC236}">
                <a16:creationId xmlns:a16="http://schemas.microsoft.com/office/drawing/2014/main" id="{31D3238D-DAD3-4DBB-A388-6F633B303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246" y="1342100"/>
            <a:ext cx="2357656" cy="1146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0" name="TextBox 783">
            <a:extLst>
              <a:ext uri="{FF2B5EF4-FFF2-40B4-BE49-F238E27FC236}">
                <a16:creationId xmlns:a16="http://schemas.microsoft.com/office/drawing/2014/main" id="{6833D658-B737-4194-9C1E-21323A7756DE}"/>
              </a:ext>
            </a:extLst>
          </p:cNvPr>
          <p:cNvSpPr txBox="1"/>
          <p:nvPr/>
        </p:nvSpPr>
        <p:spPr>
          <a:xfrm>
            <a:off x="611559" y="2495311"/>
            <a:ext cx="2343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nb-NO" sz="900">
                <a:solidFill>
                  <a:schemeClr val="tx2">
                    <a:lumMod val="75000"/>
                  </a:schemeClr>
                </a:solidFill>
                <a:latin typeface="Open Sans"/>
              </a:rPr>
              <a:t>Visuell rapportering</a:t>
            </a:r>
            <a:endParaRPr lang="en-US" sz="900">
              <a:solidFill>
                <a:schemeClr val="tx2">
                  <a:lumMod val="75000"/>
                </a:schemeClr>
              </a:solidFill>
              <a:latin typeface="Open Sans"/>
            </a:endParaRPr>
          </a:p>
        </p:txBody>
      </p:sp>
      <p:sp>
        <p:nvSpPr>
          <p:cNvPr id="171" name="TextBox 783">
            <a:extLst>
              <a:ext uri="{FF2B5EF4-FFF2-40B4-BE49-F238E27FC236}">
                <a16:creationId xmlns:a16="http://schemas.microsoft.com/office/drawing/2014/main" id="{74F1B294-FACC-45A9-9BE6-1391271E64FE}"/>
              </a:ext>
            </a:extLst>
          </p:cNvPr>
          <p:cNvSpPr txBox="1"/>
          <p:nvPr/>
        </p:nvSpPr>
        <p:spPr>
          <a:xfrm>
            <a:off x="3061532" y="2490888"/>
            <a:ext cx="2360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nb-NO" sz="900">
                <a:solidFill>
                  <a:schemeClr val="tx2">
                    <a:lumMod val="75000"/>
                  </a:schemeClr>
                </a:solidFill>
                <a:latin typeface="Open Sans"/>
              </a:rPr>
              <a:t>Live data</a:t>
            </a:r>
            <a:endParaRPr lang="en-US" sz="900">
              <a:solidFill>
                <a:schemeClr val="tx2">
                  <a:lumMod val="75000"/>
                </a:schemeClr>
              </a:solidFill>
              <a:latin typeface="Open Sans"/>
            </a:endParaRPr>
          </a:p>
        </p:txBody>
      </p:sp>
      <p:sp>
        <p:nvSpPr>
          <p:cNvPr id="172" name="TextBox 783">
            <a:extLst>
              <a:ext uri="{FF2B5EF4-FFF2-40B4-BE49-F238E27FC236}">
                <a16:creationId xmlns:a16="http://schemas.microsoft.com/office/drawing/2014/main" id="{1C5B994D-EB8D-418C-81F3-A1CF5394C7DC}"/>
              </a:ext>
            </a:extLst>
          </p:cNvPr>
          <p:cNvSpPr txBox="1"/>
          <p:nvPr/>
        </p:nvSpPr>
        <p:spPr>
          <a:xfrm>
            <a:off x="5545246" y="2495311"/>
            <a:ext cx="2357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nb-NO" sz="900">
                <a:solidFill>
                  <a:schemeClr val="tx2">
                    <a:lumMod val="75000"/>
                  </a:schemeClr>
                </a:solidFill>
                <a:latin typeface="Open Sans"/>
              </a:rPr>
              <a:t>Eksponering av skjulte trender</a:t>
            </a:r>
            <a:endParaRPr lang="en-US" sz="900">
              <a:solidFill>
                <a:schemeClr val="tx2">
                  <a:lumMod val="75000"/>
                </a:schemeClr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1091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3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AED4E8FE-DBB7-4EA9-B6F5-08E385949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4288" y="411510"/>
            <a:ext cx="1404156" cy="702078"/>
          </a:xfrm>
          <a:prstGeom prst="rect">
            <a:avLst/>
          </a:prstGeom>
        </p:spPr>
      </p:pic>
      <p:sp>
        <p:nvSpPr>
          <p:cNvPr id="8" name="Plassholder for innhold 1">
            <a:extLst>
              <a:ext uri="{FF2B5EF4-FFF2-40B4-BE49-F238E27FC236}">
                <a16:creationId xmlns:a16="http://schemas.microsoft.com/office/drawing/2014/main" id="{26EF5B84-95EE-499A-BC58-039AA8DADD2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4133" y="1128636"/>
            <a:ext cx="7455799" cy="3559764"/>
          </a:xfrm>
        </p:spPr>
        <p:txBody>
          <a:bodyPr/>
          <a:lstStyle/>
          <a:p>
            <a:pPr marL="457200" lvl="1" indent="0">
              <a:buNone/>
            </a:pPr>
            <a:endParaRPr lang="nb-NO" sz="1600" dirty="0"/>
          </a:p>
          <a:p>
            <a:pPr lvl="0"/>
            <a:endParaRPr lang="nb-NO" sz="2000" dirty="0"/>
          </a:p>
          <a:p>
            <a:pPr lvl="0"/>
            <a:endParaRPr lang="nb-NO" dirty="0"/>
          </a:p>
          <a:p>
            <a:pPr lvl="1"/>
            <a:endParaRPr lang="nb-NO" dirty="0"/>
          </a:p>
        </p:txBody>
      </p:sp>
      <p:sp>
        <p:nvSpPr>
          <p:cNvPr id="9" name="Tittel 2">
            <a:extLst>
              <a:ext uri="{FF2B5EF4-FFF2-40B4-BE49-F238E27FC236}">
                <a16:creationId xmlns:a16="http://schemas.microsoft.com/office/drawing/2014/main" id="{8002E6CC-6AA0-477D-B26C-CDA3D2207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133" y="350964"/>
            <a:ext cx="5909613" cy="648072"/>
          </a:xfrm>
        </p:spPr>
        <p:txBody>
          <a:bodyPr/>
          <a:lstStyle/>
          <a:p>
            <a:r>
              <a:rPr lang="nb-NO" b="1" dirty="0">
                <a:solidFill>
                  <a:schemeClr val="bg1"/>
                </a:solidFill>
                <a:latin typeface="+mj-lt"/>
              </a:rPr>
              <a:t>Idrettens Office 365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C7EB3E4-DD6E-457F-A2C4-9670A4416D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44" y="1128636"/>
            <a:ext cx="6819531" cy="3249933"/>
          </a:xfrm>
          <a:prstGeom prst="rect">
            <a:avLst/>
          </a:prstGeom>
        </p:spPr>
      </p:pic>
      <p:sp>
        <p:nvSpPr>
          <p:cNvPr id="6" name="Tittel 2">
            <a:extLst>
              <a:ext uri="{FF2B5EF4-FFF2-40B4-BE49-F238E27FC236}">
                <a16:creationId xmlns:a16="http://schemas.microsoft.com/office/drawing/2014/main" id="{B8CC8033-2D3E-485E-855F-3F416C18A6EC}"/>
              </a:ext>
            </a:extLst>
          </p:cNvPr>
          <p:cNvSpPr txBox="1">
            <a:spLocks/>
          </p:cNvSpPr>
          <p:nvPr/>
        </p:nvSpPr>
        <p:spPr>
          <a:xfrm>
            <a:off x="3408328" y="4407954"/>
            <a:ext cx="8943207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baseline="0">
                <a:solidFill>
                  <a:srgbClr val="EE4135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nb-NO" b="1" dirty="0">
                <a:solidFill>
                  <a:schemeClr val="bg1"/>
                </a:solidFill>
                <a:latin typeface="+mj-lt"/>
              </a:rPr>
              <a:t>Gratis ut 2020 – Bestill på idrett.nif.no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267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E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DCC78818-3EA8-41CD-AEC3-7754F4F67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60" y="1144481"/>
            <a:ext cx="5792853" cy="3864569"/>
          </a:xfrm>
          <a:prstGeom prst="rect">
            <a:avLst/>
          </a:prstGeom>
        </p:spPr>
      </p:pic>
      <p:sp>
        <p:nvSpPr>
          <p:cNvPr id="8" name="Tittel 7">
            <a:extLst>
              <a:ext uri="{FF2B5EF4-FFF2-40B4-BE49-F238E27FC236}">
                <a16:creationId xmlns:a16="http://schemas.microsoft.com/office/drawing/2014/main" id="{FA5031F8-B76F-4F81-8D45-FE128EF67B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140" y="134450"/>
            <a:ext cx="5760640" cy="2798136"/>
          </a:xfrm>
        </p:spPr>
        <p:txBody>
          <a:bodyPr/>
          <a:lstStyle/>
          <a:p>
            <a:r>
              <a:rPr lang="nb-NO" sz="6000" b="1">
                <a:solidFill>
                  <a:schemeClr val="bg1"/>
                </a:solidFill>
                <a:latin typeface="+mj-lt"/>
              </a:rPr>
              <a:t>Spørsmål?</a:t>
            </a:r>
            <a:endParaRPr lang="nb-NO" sz="6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0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1A0D48-3154-491D-A7BD-08838115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972" y="915566"/>
            <a:ext cx="4573029" cy="702078"/>
          </a:xfrm>
        </p:spPr>
        <p:txBody>
          <a:bodyPr/>
          <a:lstStyle/>
          <a:p>
            <a:r>
              <a:rPr lang="nb-NO" sz="3000" dirty="0"/>
              <a:t>Digitalstrategi</a:t>
            </a:r>
            <a:endParaRPr lang="nb-NO" sz="3000" dirty="0">
              <a:solidFill>
                <a:schemeClr val="tx2"/>
              </a:solidFill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139ED73-0A65-4AE4-A064-21AF096C2A3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26112" y="1810218"/>
            <a:ext cx="4390377" cy="3078232"/>
          </a:xfrm>
        </p:spPr>
        <p:txBody>
          <a:bodyPr/>
          <a:lstStyle/>
          <a:p>
            <a:r>
              <a:rPr lang="nb-NO" sz="2100" dirty="0"/>
              <a:t>enklest mulig å få flest mulig med lengst mulig både som aktiv og frivillig.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sz="2100" dirty="0"/>
              <a:t>effektive arbeidsprosesser og mest mulig ressurser til aktivitet.</a:t>
            </a:r>
          </a:p>
        </p:txBody>
      </p:sp>
      <p:pic>
        <p:nvPicPr>
          <p:cNvPr id="6" name="Plassholder for bilde 6">
            <a:extLst>
              <a:ext uri="{FF2B5EF4-FFF2-40B4-BE49-F238E27FC236}">
                <a16:creationId xmlns:a16="http://schemas.microsoft.com/office/drawing/2014/main" id="{ADAA5C76-7942-45B6-AA01-9CA0EB0CBF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6" r="25326"/>
          <a:stretch/>
        </p:blipFill>
        <p:spPr>
          <a:xfrm>
            <a:off x="1" y="0"/>
            <a:ext cx="4049486" cy="5143500"/>
          </a:xfrm>
        </p:spPr>
      </p:pic>
    </p:spTree>
    <p:extLst>
      <p:ext uri="{BB962C8B-B14F-4D97-AF65-F5344CB8AC3E}">
        <p14:creationId xmlns:p14="http://schemas.microsoft.com/office/powerpoint/2010/main" val="400325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723C697B-9C5F-46F8-9458-FCA54CDC50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0173" y="1236115"/>
            <a:ext cx="8101803" cy="2952543"/>
          </a:xfrm>
        </p:spPr>
        <p:txBody>
          <a:bodyPr/>
          <a:lstStyle/>
          <a:p>
            <a:r>
              <a:rPr lang="nb-NO" sz="1800" dirty="0"/>
              <a:t>at det er enkelt å finne idrettens tilbud og enkelt å delta </a:t>
            </a:r>
          </a:p>
          <a:p>
            <a:r>
              <a:rPr lang="nb-NO" sz="1800" dirty="0"/>
              <a:t>tilgang til effektive og integrerte tjenester med mest mulig automatisering</a:t>
            </a:r>
          </a:p>
          <a:p>
            <a:r>
              <a:rPr lang="nb-NO" sz="1800" dirty="0"/>
              <a:t>at det er enkelt å informere, samhandle, dele og utvikle  kompetanse</a:t>
            </a:r>
          </a:p>
          <a:p>
            <a:r>
              <a:rPr lang="nb-NO" sz="1800" dirty="0"/>
              <a:t>tilgang til kvalitetssikrede data som grunnlag for innsikt, analyse, rapportering og fordeling av midler.</a:t>
            </a:r>
          </a:p>
          <a:p>
            <a:r>
              <a:rPr lang="nb-NO" sz="1800" dirty="0"/>
              <a:t>mest mulig av inntektspotensialet knyttet til medlems- og aktivitetsdata går tilbake til norsk idrett.</a:t>
            </a:r>
          </a:p>
          <a:p>
            <a:endParaRPr lang="en-GB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FA0089B-21DA-4AA6-A7AC-B677BE8CD5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173" y="467708"/>
            <a:ext cx="6264796" cy="648072"/>
          </a:xfrm>
        </p:spPr>
        <p:txBody>
          <a:bodyPr/>
          <a:lstStyle/>
          <a:p>
            <a:r>
              <a:rPr lang="nb-NO" dirty="0">
                <a:solidFill>
                  <a:srgbClr val="FF0000"/>
                </a:solidFill>
              </a:rPr>
              <a:t>Mer konkret skal det digitale sikre: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7" name="Bilde 6" descr="Bli-med_Idrettsglede-for-alle_bilde-til-PP.jpg">
            <a:extLst>
              <a:ext uri="{FF2B5EF4-FFF2-40B4-BE49-F238E27FC236}">
                <a16:creationId xmlns:a16="http://schemas.microsoft.com/office/drawing/2014/main" id="{8E831826-E4D7-4991-A07A-B835CA4ADD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832" y="3362933"/>
            <a:ext cx="2528052" cy="14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5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B223CCED-BA5C-4935-AA1C-7D2E5ECCCF04}"/>
              </a:ext>
            </a:extLst>
          </p:cNvPr>
          <p:cNvSpPr txBox="1"/>
          <p:nvPr/>
        </p:nvSpPr>
        <p:spPr>
          <a:xfrm>
            <a:off x="4700613" y="1241902"/>
            <a:ext cx="3382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nb-NO" sz="1200" b="1">
                <a:solidFill>
                  <a:srgbClr val="57585B"/>
                </a:solidFill>
                <a:latin typeface="Georgia" pitchFamily="18" charset="0"/>
              </a:rPr>
              <a:t>IL–</a:t>
            </a:r>
            <a:r>
              <a:rPr lang="nb-NO" sz="1200">
                <a:solidFill>
                  <a:srgbClr val="57585B"/>
                </a:solidFill>
                <a:latin typeface="Georgia" pitchFamily="18" charset="0"/>
              </a:rPr>
              <a:t>enkelt å administrere frivillige og medlemmers kompetanse, egnethet, utlegg, honorarer, mest mulig automatisert datafangst inntekter og utgifter, automatisert regnskapsføring og rapportering, støtte inntektsgenerering, enkelt å administrere treninger og kamper, enkelt å ha dialog og kommunikasjon.</a:t>
            </a:r>
            <a:endParaRPr lang="en-GB" sz="1200">
              <a:solidFill>
                <a:srgbClr val="57585B"/>
              </a:solidFill>
              <a:latin typeface="Georgia" pitchFamily="18" charset="0"/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87F30D12-E808-4D34-A2B7-C8F08716E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614" y="65153"/>
            <a:ext cx="2345151" cy="1139073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498F7A30-D627-4C40-9917-7A5005D4B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93978" y="47937"/>
            <a:ext cx="1501738" cy="1821857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6CF00371-E3DC-474B-8A4B-D33F9F4D3E4F}"/>
              </a:ext>
            </a:extLst>
          </p:cNvPr>
          <p:cNvSpPr/>
          <p:nvPr/>
        </p:nvSpPr>
        <p:spPr>
          <a:xfrm>
            <a:off x="1855409" y="680787"/>
            <a:ext cx="24821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/>
            <a:r>
              <a:rPr lang="nb-NO" sz="1200" b="1">
                <a:solidFill>
                  <a:srgbClr val="57585B"/>
                </a:solidFill>
                <a:latin typeface="Georgia" pitchFamily="18" charset="0"/>
              </a:rPr>
              <a:t>Medlemmer og familier </a:t>
            </a:r>
            <a:r>
              <a:rPr lang="nb-NO" sz="1200">
                <a:solidFill>
                  <a:srgbClr val="57585B"/>
                </a:solidFill>
                <a:latin typeface="Georgia" pitchFamily="18" charset="0"/>
              </a:rPr>
              <a:t>–  en inngang til norsk idrett, enkelt å bli med i flere idretter, enkelt å administrere familiens hverdag, enkelt å ha dialog og kommunikasjon, påta seg roller som frivillig, bidra dugnader, betale, rimeligere å delta.</a:t>
            </a:r>
            <a:endParaRPr lang="en-GB" sz="1200">
              <a:solidFill>
                <a:srgbClr val="57585B"/>
              </a:solidFill>
              <a:latin typeface="Georgia" pitchFamily="18" charset="0"/>
            </a:endParaRP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B3F1BBDE-5A7F-4D13-AF8F-51DA6E6B6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700613" y="2987281"/>
            <a:ext cx="2294502" cy="914318"/>
          </a:xfrm>
          <a:prstGeom prst="rect">
            <a:avLst/>
          </a:prstGeom>
        </p:spPr>
      </p:pic>
      <p:sp>
        <p:nvSpPr>
          <p:cNvPr id="21" name="TekstSylinder 20">
            <a:extLst>
              <a:ext uri="{FF2B5EF4-FFF2-40B4-BE49-F238E27FC236}">
                <a16:creationId xmlns:a16="http://schemas.microsoft.com/office/drawing/2014/main" id="{FE40C648-A818-4301-BC08-037F203C50B8}"/>
              </a:ext>
            </a:extLst>
          </p:cNvPr>
          <p:cNvSpPr txBox="1"/>
          <p:nvPr/>
        </p:nvSpPr>
        <p:spPr>
          <a:xfrm>
            <a:off x="4700613" y="3826630"/>
            <a:ext cx="33829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nb-NO" sz="1400" b="1">
                <a:solidFill>
                  <a:srgbClr val="57585B"/>
                </a:solidFill>
                <a:latin typeface="Georgia" pitchFamily="18" charset="0"/>
              </a:rPr>
              <a:t>Dommere - </a:t>
            </a:r>
            <a:r>
              <a:rPr lang="nb-NO" sz="1400">
                <a:solidFill>
                  <a:srgbClr val="57585B"/>
                </a:solidFill>
                <a:latin typeface="Georgia" pitchFamily="18" charset="0"/>
              </a:rPr>
              <a:t>enkelt å administrere dommerhverdag med oversikt over kamper, utvikling kompetanse, dialog og kommunikasjon håndtering av honorarer og utlegg</a:t>
            </a:r>
            <a:endParaRPr lang="en-GB" sz="1400">
              <a:solidFill>
                <a:srgbClr val="57585B"/>
              </a:solidFill>
              <a:latin typeface="Georgia" pitchFamily="18" charset="0"/>
            </a:endParaRPr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F19F7144-929B-4B2F-A307-68CCF857B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365" y="65153"/>
            <a:ext cx="1076574" cy="599862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E955101E-B925-4317-8854-A82E608795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81267" y="2364642"/>
            <a:ext cx="1870511" cy="861997"/>
          </a:xfrm>
          <a:prstGeom prst="rect">
            <a:avLst/>
          </a:prstGeom>
        </p:spPr>
      </p:pic>
      <p:sp>
        <p:nvSpPr>
          <p:cNvPr id="27" name="TekstSylinder 26">
            <a:extLst>
              <a:ext uri="{FF2B5EF4-FFF2-40B4-BE49-F238E27FC236}">
                <a16:creationId xmlns:a16="http://schemas.microsoft.com/office/drawing/2014/main" id="{414FE105-5829-4576-B393-69F259D1650A}"/>
              </a:ext>
            </a:extLst>
          </p:cNvPr>
          <p:cNvSpPr txBox="1"/>
          <p:nvPr/>
        </p:nvSpPr>
        <p:spPr>
          <a:xfrm>
            <a:off x="85506" y="3296857"/>
            <a:ext cx="2674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nb-NO" sz="1400" b="1">
                <a:solidFill>
                  <a:srgbClr val="57585B"/>
                </a:solidFill>
                <a:latin typeface="Georgia" pitchFamily="18" charset="0"/>
              </a:rPr>
              <a:t>Trener </a:t>
            </a:r>
            <a:r>
              <a:rPr lang="nb-NO" sz="1400">
                <a:solidFill>
                  <a:srgbClr val="57585B"/>
                </a:solidFill>
                <a:latin typeface="Georgia" pitchFamily="18" charset="0"/>
              </a:rPr>
              <a:t>– enkelt å bli, utviklekompetanse, oppfylle krav til egnethet, administrere lag på trening og i kamp, dialog og kommunikasjon, honorarer og utlegg</a:t>
            </a:r>
            <a:endParaRPr lang="en-GB" sz="1400">
              <a:solidFill>
                <a:srgbClr val="57585B"/>
              </a:solidFill>
              <a:latin typeface="Georgia" pitchFamily="18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B84B932-D6DD-4EF1-8C08-7BA86B6C68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7527" y="2266217"/>
            <a:ext cx="1836225" cy="120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3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+ Student Pictures [HD] | Download Free Images on Unsplash">
            <a:extLst>
              <a:ext uri="{FF2B5EF4-FFF2-40B4-BE49-F238E27FC236}">
                <a16:creationId xmlns:a16="http://schemas.microsoft.com/office/drawing/2014/main" id="{8ADAEFFD-1DE9-4E7D-9978-3576479DB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 bwMode="auto">
          <a:xfrm>
            <a:off x="15" y="7"/>
            <a:ext cx="91439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øre og Romsdal">
            <a:extLst>
              <a:ext uri="{FF2B5EF4-FFF2-40B4-BE49-F238E27FC236}">
                <a16:creationId xmlns:a16="http://schemas.microsoft.com/office/drawing/2014/main" id="{EBBE4370-61C5-413F-BB1E-11E42B9D3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" y="146958"/>
            <a:ext cx="912973" cy="55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0DBE0DA5-44BE-4358-91F1-A5D2A1CB0330}"/>
              </a:ext>
            </a:extLst>
          </p:cNvPr>
          <p:cNvSpPr txBox="1"/>
          <p:nvPr/>
        </p:nvSpPr>
        <p:spPr>
          <a:xfrm>
            <a:off x="0" y="1241668"/>
            <a:ext cx="627744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5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Idrettens medlemssystem</a:t>
            </a:r>
          </a:p>
          <a:p>
            <a:pPr algn="l"/>
            <a:br>
              <a:rPr lang="nb-NO" sz="1600" b="1" i="0" dirty="0">
                <a:solidFill>
                  <a:srgbClr val="222222"/>
                </a:solidFill>
                <a:effectLst/>
                <a:latin typeface="MuseoSans-500"/>
              </a:rPr>
            </a:br>
            <a:r>
              <a:rPr lang="nb-NO" sz="1600" b="1" i="0" dirty="0">
                <a:solidFill>
                  <a:srgbClr val="222222"/>
                </a:solidFill>
                <a:effectLst/>
                <a:latin typeface="MuseoSans-500"/>
              </a:rPr>
              <a:t>Nye idrettens medlemssystem (IMS) er et moderne «</a:t>
            </a:r>
            <a:r>
              <a:rPr lang="nb-NO" sz="1600" b="1" i="0" dirty="0" err="1">
                <a:solidFill>
                  <a:srgbClr val="222222"/>
                </a:solidFill>
                <a:effectLst/>
                <a:latin typeface="MuseoSans-500"/>
              </a:rPr>
              <a:t>skybasert</a:t>
            </a:r>
            <a:r>
              <a:rPr lang="nb-NO" sz="1600" b="1" i="0" dirty="0">
                <a:solidFill>
                  <a:srgbClr val="222222"/>
                </a:solidFill>
                <a:effectLst/>
                <a:latin typeface="MuseoSans-500"/>
              </a:rPr>
              <a:t>» medlemssystem for alle idrettslag / klubber / foreninger.</a:t>
            </a:r>
          </a:p>
          <a:p>
            <a:br>
              <a:rPr lang="nb-NO" sz="1600" b="0" i="0" u="none" strike="noStrike" dirty="0">
                <a:solidFill>
                  <a:srgbClr val="333333"/>
                </a:solidFill>
                <a:effectLst/>
                <a:latin typeface="MuseoSans-300"/>
                <a:hlinkClick r:id="rId4"/>
              </a:rPr>
            </a:br>
            <a:r>
              <a:rPr lang="nb-NO" sz="1400" dirty="0">
                <a:latin typeface="+mj-lt"/>
                <a:cs typeface="Segoe UI Light" panose="020B0502040204020203" pitchFamily="34" charset="0"/>
              </a:rPr>
              <a:t>IMS er en </a:t>
            </a:r>
            <a:r>
              <a:rPr lang="nb-NO" sz="1400" dirty="0" err="1">
                <a:latin typeface="+mj-lt"/>
                <a:cs typeface="Segoe UI Light" panose="020B0502040204020203" pitchFamily="34" charset="0"/>
              </a:rPr>
              <a:t>responsiv</a:t>
            </a:r>
            <a:r>
              <a:rPr lang="nb-NO" sz="1400" dirty="0">
                <a:latin typeface="+mj-lt"/>
                <a:cs typeface="Segoe UI Light" panose="020B0502040204020203" pitchFamily="34" charset="0"/>
              </a:rPr>
              <a:t> webløsning og kan brukes på alle flater.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400" dirty="0">
              <a:latin typeface="+mj-lt"/>
              <a:cs typeface="Segoe UI Light" panose="020B0502040204020203" pitchFamily="34" charset="0"/>
            </a:endParaRPr>
          </a:p>
          <a:p>
            <a:r>
              <a:rPr lang="en-US" sz="1400" dirty="0">
                <a:latin typeface="+mj-lt"/>
                <a:cs typeface="Segoe UI Light" panose="020B0502040204020203" pitchFamily="34" charset="0"/>
              </a:rPr>
              <a:t>IMS </a:t>
            </a:r>
            <a:r>
              <a:rPr lang="en-US" sz="1400" dirty="0" err="1">
                <a:latin typeface="+mj-lt"/>
                <a:cs typeface="Segoe UI Light" panose="020B0502040204020203" pitchFamily="34" charset="0"/>
              </a:rPr>
              <a:t>vil</a:t>
            </a:r>
            <a:r>
              <a:rPr lang="en-US" sz="1400" dirty="0">
                <a:latin typeface="+mj-lt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latin typeface="+mj-lt"/>
                <a:cs typeface="Segoe UI Light" panose="020B0502040204020203" pitchFamily="34" charset="0"/>
              </a:rPr>
              <a:t>gjennomgå</a:t>
            </a:r>
            <a:r>
              <a:rPr lang="en-US" sz="1400" dirty="0">
                <a:latin typeface="+mj-lt"/>
                <a:cs typeface="Segoe UI Light" panose="020B0502040204020203" pitchFamily="34" charset="0"/>
              </a:rPr>
              <a:t> store </a:t>
            </a:r>
            <a:r>
              <a:rPr lang="en-US" sz="1400" dirty="0" err="1">
                <a:latin typeface="+mj-lt"/>
                <a:cs typeface="Segoe UI Light" panose="020B0502040204020203" pitchFamily="34" charset="0"/>
              </a:rPr>
              <a:t>endringer</a:t>
            </a:r>
            <a:r>
              <a:rPr lang="en-US" sz="1400" dirty="0">
                <a:latin typeface="+mj-lt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latin typeface="+mj-lt"/>
                <a:cs typeface="Segoe UI Light" panose="020B0502040204020203" pitchFamily="34" charset="0"/>
              </a:rPr>
              <a:t>i</a:t>
            </a:r>
            <a:r>
              <a:rPr lang="en-US" sz="1400" dirty="0">
                <a:latin typeface="+mj-lt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latin typeface="+mj-lt"/>
                <a:cs typeface="Segoe UI Light" panose="020B0502040204020203" pitchFamily="34" charset="0"/>
              </a:rPr>
              <a:t>tiden</a:t>
            </a:r>
            <a:r>
              <a:rPr lang="en-US" sz="1400" dirty="0">
                <a:latin typeface="+mj-lt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latin typeface="+mj-lt"/>
                <a:cs typeface="Segoe UI Light" panose="020B0502040204020203" pitchFamily="34" charset="0"/>
              </a:rPr>
              <a:t>som</a:t>
            </a:r>
            <a:r>
              <a:rPr lang="en-US" sz="1400" dirty="0">
                <a:latin typeface="+mj-lt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latin typeface="+mj-lt"/>
                <a:cs typeface="Segoe UI Light" panose="020B0502040204020203" pitchFamily="34" charset="0"/>
              </a:rPr>
              <a:t>kommer</a:t>
            </a:r>
            <a:r>
              <a:rPr lang="en-US" sz="1400" dirty="0">
                <a:latin typeface="+mj-lt"/>
                <a:cs typeface="Segoe UI Light" panose="020B0502040204020203" pitchFamily="34" charset="0"/>
              </a:rPr>
              <a:t>, </a:t>
            </a:r>
            <a:r>
              <a:rPr lang="en-US" sz="1400" dirty="0" err="1">
                <a:latin typeface="+mj-lt"/>
                <a:cs typeface="Segoe UI Light" panose="020B0502040204020203" pitchFamily="34" charset="0"/>
              </a:rPr>
              <a:t>både</a:t>
            </a:r>
            <a:r>
              <a:rPr lang="en-US" sz="1400" dirty="0">
                <a:latin typeface="+mj-lt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latin typeface="+mj-lt"/>
                <a:cs typeface="Segoe UI Light" panose="020B0502040204020203" pitchFamily="34" charset="0"/>
              </a:rPr>
              <a:t>i</a:t>
            </a:r>
            <a:r>
              <a:rPr lang="en-US" sz="1400" dirty="0">
                <a:latin typeface="+mj-lt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latin typeface="+mj-lt"/>
                <a:cs typeface="Segoe UI Light" panose="020B0502040204020203" pitchFamily="34" charset="0"/>
              </a:rPr>
              <a:t>funksjonalitet</a:t>
            </a:r>
            <a:r>
              <a:rPr lang="en-US" sz="1400" dirty="0">
                <a:latin typeface="+mj-lt"/>
                <a:cs typeface="Segoe UI Light" panose="020B0502040204020203" pitchFamily="34" charset="0"/>
              </a:rPr>
              <a:t> </a:t>
            </a:r>
            <a:br>
              <a:rPr lang="en-US" sz="1400" dirty="0">
                <a:latin typeface="+mj-lt"/>
                <a:cs typeface="Segoe UI Light" panose="020B0502040204020203" pitchFamily="34" charset="0"/>
              </a:rPr>
            </a:br>
            <a:r>
              <a:rPr lang="en-US" sz="1400" dirty="0">
                <a:latin typeface="+mj-lt"/>
                <a:cs typeface="Segoe UI Light" panose="020B0502040204020203" pitchFamily="34" charset="0"/>
              </a:rPr>
              <a:t>og design (</a:t>
            </a:r>
            <a:r>
              <a:rPr lang="en-US" sz="1400" dirty="0" err="1">
                <a:latin typeface="+mj-lt"/>
                <a:cs typeface="Segoe UI Light" panose="020B0502040204020203" pitchFamily="34" charset="0"/>
              </a:rPr>
              <a:t>universell</a:t>
            </a:r>
            <a:r>
              <a:rPr lang="en-US" sz="1400" dirty="0">
                <a:latin typeface="+mj-lt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latin typeface="+mj-lt"/>
                <a:cs typeface="Segoe UI Light" panose="020B0502040204020203" pitchFamily="34" charset="0"/>
              </a:rPr>
              <a:t>utforming</a:t>
            </a:r>
            <a:r>
              <a:rPr lang="en-US" sz="1400" dirty="0">
                <a:latin typeface="+mj-lt"/>
                <a:cs typeface="Segoe UI Light" panose="020B0502040204020203" pitchFamily="34" charset="0"/>
              </a:rPr>
              <a:t>).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400" dirty="0">
              <a:latin typeface="+mj-lt"/>
              <a:cs typeface="Segoe UI Light" panose="020B0502040204020203" pitchFamily="34" charset="0"/>
            </a:endParaRPr>
          </a:p>
          <a:p>
            <a:r>
              <a:rPr lang="en-US" sz="1400" dirty="0">
                <a:latin typeface="+mj-lt"/>
                <a:cs typeface="Segoe UI Light" panose="020B0502040204020203" pitchFamily="34" charset="0"/>
              </a:rPr>
              <a:t>Mobil app </a:t>
            </a:r>
            <a:r>
              <a:rPr lang="en-US" sz="1400" dirty="0" err="1">
                <a:latin typeface="+mj-lt"/>
                <a:cs typeface="Segoe UI Light" panose="020B0502040204020203" pitchFamily="34" charset="0"/>
              </a:rPr>
              <a:t>tilknyttet</a:t>
            </a:r>
            <a:r>
              <a:rPr lang="en-US" sz="1400" dirty="0">
                <a:latin typeface="+mj-lt"/>
                <a:cs typeface="Segoe UI Light" panose="020B0502040204020203" pitchFamily="34" charset="0"/>
              </a:rPr>
              <a:t> IMS </a:t>
            </a:r>
            <a:r>
              <a:rPr lang="en-US" sz="1400" dirty="0" err="1">
                <a:latin typeface="+mj-lt"/>
                <a:cs typeface="Segoe UI Light" panose="020B0502040204020203" pitchFamily="34" charset="0"/>
              </a:rPr>
              <a:t>lanseres</a:t>
            </a:r>
            <a:r>
              <a:rPr lang="en-US" sz="1400" dirty="0">
                <a:latin typeface="+mj-lt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latin typeface="+mj-lt"/>
                <a:cs typeface="Segoe UI Light" panose="020B0502040204020203" pitchFamily="34" charset="0"/>
              </a:rPr>
              <a:t>i</a:t>
            </a:r>
            <a:r>
              <a:rPr lang="en-US" sz="1400" dirty="0">
                <a:latin typeface="+mj-lt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latin typeface="+mj-lt"/>
                <a:cs typeface="Segoe UI Light" panose="020B0502040204020203" pitchFamily="34" charset="0"/>
              </a:rPr>
              <a:t>slutten</a:t>
            </a:r>
            <a:r>
              <a:rPr lang="en-US" sz="1400" dirty="0">
                <a:latin typeface="+mj-lt"/>
                <a:cs typeface="Segoe UI Light" panose="020B0502040204020203" pitchFamily="34" charset="0"/>
              </a:rPr>
              <a:t> av 2020.</a:t>
            </a:r>
          </a:p>
          <a:p>
            <a:endParaRPr lang="nb-NO" sz="15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nb-NO" sz="15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nb-NO" sz="15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79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7">
            <a:extLst>
              <a:ext uri="{FF2B5EF4-FFF2-40B4-BE49-F238E27FC236}">
                <a16:creationId xmlns:a16="http://schemas.microsoft.com/office/drawing/2014/main" id="{501D90A8-2DAA-4B79-B3A0-E6D2E6EEA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2080" y="1215023"/>
            <a:ext cx="3627834" cy="1372437"/>
          </a:xfrm>
        </p:spPr>
        <p:txBody>
          <a:bodyPr/>
          <a:lstStyle/>
          <a:p>
            <a:r>
              <a:rPr lang="nb-NO" b="1">
                <a:solidFill>
                  <a:schemeClr val="bg1"/>
                </a:solidFill>
                <a:latin typeface="+mj-lt"/>
              </a:rPr>
              <a:t>DEMO</a:t>
            </a:r>
          </a:p>
        </p:txBody>
      </p:sp>
      <p:sp>
        <p:nvSpPr>
          <p:cNvPr id="4" name="Tittel 2">
            <a:extLst>
              <a:ext uri="{FF2B5EF4-FFF2-40B4-BE49-F238E27FC236}">
                <a16:creationId xmlns:a16="http://schemas.microsoft.com/office/drawing/2014/main" id="{4C2C7114-234F-484A-BA6F-D4EFCC43A5D3}"/>
              </a:ext>
            </a:extLst>
          </p:cNvPr>
          <p:cNvSpPr txBox="1">
            <a:spLocks/>
          </p:cNvSpPr>
          <p:nvPr/>
        </p:nvSpPr>
        <p:spPr>
          <a:xfrm>
            <a:off x="425998" y="400962"/>
            <a:ext cx="6590264" cy="64807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 baseline="0">
                <a:solidFill>
                  <a:srgbClr val="595959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nb-NO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51CB85B-EB5D-45DD-84BC-FE8C6EBDE382}"/>
              </a:ext>
            </a:extLst>
          </p:cNvPr>
          <p:cNvSpPr txBox="1"/>
          <p:nvPr/>
        </p:nvSpPr>
        <p:spPr>
          <a:xfrm>
            <a:off x="425998" y="1190435"/>
            <a:ext cx="5226978" cy="12618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sz="1200" dirty="0">
              <a:solidFill>
                <a:srgbClr val="57585B"/>
              </a:solidFill>
              <a:latin typeface="Georgi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dirty="0">
              <a:solidFill>
                <a:srgbClr val="57585B"/>
              </a:solidFill>
              <a:latin typeface="Georgia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dirty="0">
              <a:solidFill>
                <a:srgbClr val="57585B"/>
              </a:solidFill>
              <a:latin typeface="Georgi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dirty="0">
              <a:solidFill>
                <a:srgbClr val="57585B"/>
              </a:solidFill>
              <a:latin typeface="Georgia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100" dirty="0">
              <a:solidFill>
                <a:srgbClr val="57585B"/>
              </a:solidFill>
              <a:latin typeface="Georgia" pitchFamily="18" charset="0"/>
            </a:endParaRPr>
          </a:p>
          <a:p>
            <a:endParaRPr lang="nb-NO" sz="1100" dirty="0">
              <a:solidFill>
                <a:srgbClr val="57585B"/>
              </a:solidFill>
              <a:latin typeface="Georgia" pitchFamily="18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E12E52F-3D56-4318-9880-1A3FDCA4E8D6}"/>
              </a:ext>
            </a:extLst>
          </p:cNvPr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B16DA9A1-DD69-4DD9-820D-0248747F2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473"/>
            <a:ext cx="9144000" cy="46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7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CF80B1B4-8942-4F71-B9BD-A63EF796E0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29241F67-9548-4483-BF0A-5C25686A03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5C93E82-5510-4D7C-8809-373A03007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223837"/>
            <a:ext cx="9134475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9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038120-D9C0-4BA6-8800-A645A3D517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554DA8E-CB8B-4F1D-88AF-8AC6940A2F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BA84EFA-01E8-48A4-9DF1-8FB117400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253"/>
            <a:ext cx="9144000" cy="46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1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3|3.5|3.7"/>
</p:tagLst>
</file>

<file path=ppt/theme/theme1.xml><?xml version="1.0" encoding="utf-8"?>
<a:theme xmlns:a="http://schemas.openxmlformats.org/drawingml/2006/main" name="Forsid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832DFFB5-54B6-45D8-BA75-EFF291CBA87C}"/>
    </a:ext>
  </a:extLst>
</a:theme>
</file>

<file path=ppt/theme/theme10.xml><?xml version="1.0" encoding="utf-8"?>
<a:theme xmlns:a="http://schemas.openxmlformats.org/drawingml/2006/main" name="2_Påløpende sider uten bakgrun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1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kolepresentasjon" id="{C80574BE-2F95-4A6C-B061-4CC7663405C0}" vid="{32F4073C-80C0-432F-995A-F9FEA882A4A8}"/>
    </a:ext>
  </a:extLst>
</a:theme>
</file>

<file path=ppt/theme/theme13.xml><?xml version="1.0" encoding="utf-8"?>
<a:theme xmlns:a="http://schemas.openxmlformats.org/drawingml/2006/main" name="2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1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åløpende sider med bakgrunn">
  <a:themeElements>
    <a:clrScheme name="NIF profilfarger 1">
      <a:dk1>
        <a:srgbClr val="838286"/>
      </a:dk1>
      <a:lt1>
        <a:srgbClr val="FFFFFF"/>
      </a:lt1>
      <a:dk2>
        <a:srgbClr val="1F497D"/>
      </a:dk2>
      <a:lt2>
        <a:srgbClr val="EEECE1"/>
      </a:lt2>
      <a:accent1>
        <a:srgbClr val="9BC6EA"/>
      </a:accent1>
      <a:accent2>
        <a:srgbClr val="005190"/>
      </a:accent2>
      <a:accent3>
        <a:srgbClr val="FF0000"/>
      </a:accent3>
      <a:accent4>
        <a:srgbClr val="003E7E"/>
      </a:accent4>
      <a:accent5>
        <a:srgbClr val="0079C9"/>
      </a:accent5>
      <a:accent6>
        <a:srgbClr val="FAA634"/>
      </a:accent6>
      <a:hlink>
        <a:srgbClr val="0079C8"/>
      </a:hlink>
      <a:folHlink>
        <a:srgbClr val="A5CDE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3.xml><?xml version="1.0" encoding="utf-8"?>
<a:theme xmlns:a="http://schemas.openxmlformats.org/drawingml/2006/main" name="1_Påløpende sider med bakgrun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4.xml><?xml version="1.0" encoding="utf-8"?>
<a:theme xmlns:a="http://schemas.openxmlformats.org/drawingml/2006/main" name="Påløpende sider uten bakgrun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5.xml><?xml version="1.0" encoding="utf-8"?>
<a:theme xmlns:a="http://schemas.openxmlformats.org/drawingml/2006/main" name="1_Påløpende sider uten bakgrun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6.xml><?xml version="1.0" encoding="utf-8"?>
<a:theme xmlns:a="http://schemas.openxmlformats.org/drawingml/2006/main" name="Påløpende sider uten bakgrunn og bunntek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7.xml><?xml version="1.0" encoding="utf-8"?>
<a:theme xmlns:a="http://schemas.openxmlformats.org/drawingml/2006/main" name="2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3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4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63E740882651F4C959396B075BE70D3" ma:contentTypeVersion="2" ma:contentTypeDescription="Opprett et nytt dokument." ma:contentTypeScope="" ma:versionID="e01d1b057721b892004d397ab96d4500">
  <xsd:schema xmlns:xsd="http://www.w3.org/2001/XMLSchema" xmlns:xs="http://www.w3.org/2001/XMLSchema" xmlns:p="http://schemas.microsoft.com/office/2006/metadata/properties" xmlns:ns2="6eb4195f-f3e1-4452-a4fb-becef253618d" targetNamespace="http://schemas.microsoft.com/office/2006/metadata/properties" ma:root="true" ma:fieldsID="e4fefd4a9405162f30120568a679813d" ns2:_="">
    <xsd:import namespace="6eb4195f-f3e1-4452-a4fb-becef25361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b4195f-f3e1-4452-a4fb-becef25361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64F8738-5438-4FF2-887A-041B568E8EAD}"/>
</file>

<file path=customXml/itemProps2.xml><?xml version="1.0" encoding="utf-8"?>
<ds:datastoreItem xmlns:ds="http://schemas.openxmlformats.org/officeDocument/2006/customXml" ds:itemID="{A16E545B-E6D4-4FFF-93B0-33112A68B8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746EA1-46E3-44BD-BD05-E21C093960FE}">
  <ds:schemaRefs>
    <ds:schemaRef ds:uri="http://schemas.microsoft.com/office/2006/metadata/properties"/>
    <ds:schemaRef ds:uri="http://schemas.microsoft.com/office/infopath/2007/PartnerControls"/>
    <ds:schemaRef ds:uri="cca930dc-d060-49af-8bf0-7f1bdfebbd9e"/>
    <ds:schemaRef ds:uri="9e538389-cabc-4d4e-918a-8beb7ac0eca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</Template>
  <TotalTime>335</TotalTime>
  <Words>808</Words>
  <Application>Microsoft Office PowerPoint</Application>
  <PresentationFormat>Skjermfremvisning (16:9)</PresentationFormat>
  <Paragraphs>129</Paragraphs>
  <Slides>25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11</vt:i4>
      </vt:variant>
      <vt:variant>
        <vt:lpstr>Tema</vt:lpstr>
      </vt:variant>
      <vt:variant>
        <vt:i4>13</vt:i4>
      </vt:variant>
      <vt:variant>
        <vt:lpstr>Lysbildetitler</vt:lpstr>
      </vt:variant>
      <vt:variant>
        <vt:i4>25</vt:i4>
      </vt:variant>
    </vt:vector>
  </HeadingPairs>
  <TitlesOfParts>
    <vt:vector size="49" baseType="lpstr">
      <vt:lpstr>Arial</vt:lpstr>
      <vt:lpstr>Calibri</vt:lpstr>
      <vt:lpstr>Calibri Light</vt:lpstr>
      <vt:lpstr>Courier New</vt:lpstr>
      <vt:lpstr>Georgia</vt:lpstr>
      <vt:lpstr>MuseoSans-300</vt:lpstr>
      <vt:lpstr>MuseoSans-500</vt:lpstr>
      <vt:lpstr>Open Sans</vt:lpstr>
      <vt:lpstr>Segoe UI Light</vt:lpstr>
      <vt:lpstr>Times New Roman</vt:lpstr>
      <vt:lpstr>Wingdings</vt:lpstr>
      <vt:lpstr>Forsider</vt:lpstr>
      <vt:lpstr>Påløpende sider med bakgrunn</vt:lpstr>
      <vt:lpstr>1_Påløpende sider med bakgrunn</vt:lpstr>
      <vt:lpstr>Påløpende sider uten bakgrunn</vt:lpstr>
      <vt:lpstr>1_Påløpende sider uten bakgrunn</vt:lpstr>
      <vt:lpstr>Påløpende sider uten bakgrunn og bunntekst</vt:lpstr>
      <vt:lpstr>2_Egendefinert utforming</vt:lpstr>
      <vt:lpstr>3_Egendefinert utforming</vt:lpstr>
      <vt:lpstr>4_Egendefinert utforming</vt:lpstr>
      <vt:lpstr>2_Påløpende sider uten bakgrunn</vt:lpstr>
      <vt:lpstr>Office-tema</vt:lpstr>
      <vt:lpstr>5_Egendefinert utforming</vt:lpstr>
      <vt:lpstr>2_Egendefinert utforming</vt:lpstr>
      <vt:lpstr>PowerPoint-presentasjon</vt:lpstr>
      <vt:lpstr>PowerPoint-presentasjon</vt:lpstr>
      <vt:lpstr>Digitalstrategi</vt:lpstr>
      <vt:lpstr>Mer konkret skal det digitale sikre: </vt:lpstr>
      <vt:lpstr>PowerPoint-presentasjon</vt:lpstr>
      <vt:lpstr>PowerPoint-presentasjon</vt:lpstr>
      <vt:lpstr>DEMO</vt:lpstr>
      <vt:lpstr>PowerPoint-presentasjon</vt:lpstr>
      <vt:lpstr>PowerPoint-presentasjon</vt:lpstr>
      <vt:lpstr>PowerPoint-presentasjon</vt:lpstr>
      <vt:lpstr>DEMO</vt:lpstr>
      <vt:lpstr>Idrettens betalingsløsning</vt:lpstr>
      <vt:lpstr>Fordeler med Idrettens betalingsløsninger</vt:lpstr>
      <vt:lpstr>Idrettens betalingsløsning</vt:lpstr>
      <vt:lpstr>Planlagte utvidelser av Idrettens betalingsløsning</vt:lpstr>
      <vt:lpstr>DEMO</vt:lpstr>
      <vt:lpstr>DEMO</vt:lpstr>
      <vt:lpstr>PowerPoint-presentasjon</vt:lpstr>
      <vt:lpstr>PowerPoint-presentasjon</vt:lpstr>
      <vt:lpstr>DEMO</vt:lpstr>
      <vt:lpstr>PowerPoint-presentasjon</vt:lpstr>
      <vt:lpstr>DEMO</vt:lpstr>
      <vt:lpstr>PowerPoint-presentasjon</vt:lpstr>
      <vt:lpstr>Idrettens Office 365</vt:lpstr>
      <vt:lpstr>Spørsmål?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Brekkan, Vigdis</dc:creator>
  <cp:lastModifiedBy>Sommerfelt, Christian</cp:lastModifiedBy>
  <cp:revision>57</cp:revision>
  <dcterms:created xsi:type="dcterms:W3CDTF">2016-10-07T09:17:01Z</dcterms:created>
  <dcterms:modified xsi:type="dcterms:W3CDTF">2020-09-12T10:10:41Z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0x010100463E740882651F4C959396B075BE70D3</vt:lpwstr>
  </property>
  <property fmtid="{D5CDD505-2E9C-101B-9397-08002B2CF9AE}" pid="3" name="OrgTilhorighet">
    <vt:lpwstr>1;#SF01 Norges Idrettsforbund|c1ca8435-9635-48b0-8fd0-127d70284636</vt:lpwstr>
  </property>
  <property fmtid="{D5CDD505-2E9C-101B-9397-08002B2CF9AE}" pid="4" name="Dokumentkategori">
    <vt:lpwstr/>
  </property>
  <property fmtid="{D5CDD505-2E9C-101B-9397-08002B2CF9AE}" pid="5" name="_dlc_DocIdItemGuid">
    <vt:lpwstr>a737baac-e165-4647-8f45-00c6e1cb9133</vt:lpwstr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Dokumenttype">
    <vt:lpwstr/>
  </property>
  <property fmtid="{D5CDD505-2E9C-101B-9397-08002B2CF9AE}" pid="11" name="Kommentar">
    <vt:lpwstr/>
  </property>
</Properties>
</file>